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310" r:id="rId5"/>
    <p:sldId id="326" r:id="rId6"/>
    <p:sldId id="333" r:id="rId7"/>
    <p:sldId id="315" r:id="rId8"/>
    <p:sldId id="334" r:id="rId9"/>
    <p:sldId id="332" r:id="rId10"/>
    <p:sldId id="328" r:id="rId11"/>
    <p:sldId id="329" r:id="rId12"/>
    <p:sldId id="325" r:id="rId13"/>
    <p:sldId id="317" r:id="rId14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8" autoAdjust="0"/>
    <p:restoredTop sz="67101" autoAdjust="0"/>
  </p:normalViewPr>
  <p:slideViewPr>
    <p:cSldViewPr snapToGrid="0" showGuides="1">
      <p:cViewPr varScale="1">
        <p:scale>
          <a:sx n="58" d="100"/>
          <a:sy n="58" d="100"/>
        </p:scale>
        <p:origin x="115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8" d="100"/>
          <a:sy n="78" d="100"/>
        </p:scale>
        <p:origin x="3852" y="84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ina Luige" userId="ae725954-bbe4-4b8e-810a-d6b3237fffd8" providerId="ADAL" clId="{7AF44622-06C9-4D9E-AF1A-D84CF0B1C075}"/>
    <pc:docChg chg="modSld">
      <pc:chgData name="Tiina Luige" userId="ae725954-bbe4-4b8e-810a-d6b3237fffd8" providerId="ADAL" clId="{7AF44622-06C9-4D9E-AF1A-D84CF0B1C075}" dt="2025-11-02T11:20:32.754" v="8" actId="6549"/>
      <pc:docMkLst>
        <pc:docMk/>
      </pc:docMkLst>
      <pc:sldChg chg="modNotesTx">
        <pc:chgData name="Tiina Luige" userId="ae725954-bbe4-4b8e-810a-d6b3237fffd8" providerId="ADAL" clId="{7AF44622-06C9-4D9E-AF1A-D84CF0B1C075}" dt="2025-11-02T11:19:57.208" v="0" actId="6549"/>
        <pc:sldMkLst>
          <pc:docMk/>
          <pc:sldMk cId="543718204" sldId="310"/>
        </pc:sldMkLst>
      </pc:sldChg>
      <pc:sldChg chg="modNotesTx">
        <pc:chgData name="Tiina Luige" userId="ae725954-bbe4-4b8e-810a-d6b3237fffd8" providerId="ADAL" clId="{7AF44622-06C9-4D9E-AF1A-D84CF0B1C075}" dt="2025-11-02T11:20:09.237" v="3" actId="6549"/>
        <pc:sldMkLst>
          <pc:docMk/>
          <pc:sldMk cId="2477079605" sldId="315"/>
        </pc:sldMkLst>
      </pc:sldChg>
      <pc:sldChg chg="modNotesTx">
        <pc:chgData name="Tiina Luige" userId="ae725954-bbe4-4b8e-810a-d6b3237fffd8" providerId="ADAL" clId="{7AF44622-06C9-4D9E-AF1A-D84CF0B1C075}" dt="2025-11-02T11:20:32.754" v="8" actId="6549"/>
        <pc:sldMkLst>
          <pc:docMk/>
          <pc:sldMk cId="3907609081" sldId="325"/>
        </pc:sldMkLst>
      </pc:sldChg>
      <pc:sldChg chg="modNotesTx">
        <pc:chgData name="Tiina Luige" userId="ae725954-bbe4-4b8e-810a-d6b3237fffd8" providerId="ADAL" clId="{7AF44622-06C9-4D9E-AF1A-D84CF0B1C075}" dt="2025-11-02T11:20:01.520" v="1" actId="6549"/>
        <pc:sldMkLst>
          <pc:docMk/>
          <pc:sldMk cId="3779531063" sldId="326"/>
        </pc:sldMkLst>
      </pc:sldChg>
      <pc:sldChg chg="modNotesTx">
        <pc:chgData name="Tiina Luige" userId="ae725954-bbe4-4b8e-810a-d6b3237fffd8" providerId="ADAL" clId="{7AF44622-06C9-4D9E-AF1A-D84CF0B1C075}" dt="2025-11-02T11:20:24.180" v="6" actId="6549"/>
        <pc:sldMkLst>
          <pc:docMk/>
          <pc:sldMk cId="2745878545" sldId="328"/>
        </pc:sldMkLst>
      </pc:sldChg>
      <pc:sldChg chg="modNotesTx">
        <pc:chgData name="Tiina Luige" userId="ae725954-bbe4-4b8e-810a-d6b3237fffd8" providerId="ADAL" clId="{7AF44622-06C9-4D9E-AF1A-D84CF0B1C075}" dt="2025-11-02T11:20:28.523" v="7" actId="6549"/>
        <pc:sldMkLst>
          <pc:docMk/>
          <pc:sldMk cId="2559681366" sldId="329"/>
        </pc:sldMkLst>
      </pc:sldChg>
      <pc:sldChg chg="modNotesTx">
        <pc:chgData name="Tiina Luige" userId="ae725954-bbe4-4b8e-810a-d6b3237fffd8" providerId="ADAL" clId="{7AF44622-06C9-4D9E-AF1A-D84CF0B1C075}" dt="2025-11-02T11:20:19.884" v="5" actId="6549"/>
        <pc:sldMkLst>
          <pc:docMk/>
          <pc:sldMk cId="3759755538" sldId="332"/>
        </pc:sldMkLst>
      </pc:sldChg>
      <pc:sldChg chg="modNotesTx">
        <pc:chgData name="Tiina Luige" userId="ae725954-bbe4-4b8e-810a-d6b3237fffd8" providerId="ADAL" clId="{7AF44622-06C9-4D9E-AF1A-D84CF0B1C075}" dt="2025-11-02T11:20:05.326" v="2" actId="6549"/>
        <pc:sldMkLst>
          <pc:docMk/>
          <pc:sldMk cId="3529186936" sldId="333"/>
        </pc:sldMkLst>
      </pc:sldChg>
      <pc:sldChg chg="modNotesTx">
        <pc:chgData name="Tiina Luige" userId="ae725954-bbe4-4b8e-810a-d6b3237fffd8" providerId="ADAL" clId="{7AF44622-06C9-4D9E-AF1A-D84CF0B1C075}" dt="2025-11-02T11:20:13.381" v="4" actId="6549"/>
        <pc:sldMkLst>
          <pc:docMk/>
          <pc:sldMk cId="3879017709" sldId="33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69920" cy="481727"/>
          </a:xfrm>
          <a:prstGeom prst="rect">
            <a:avLst/>
          </a:prstGeom>
        </p:spPr>
        <p:txBody>
          <a:bodyPr vert="horz" lIns="93790" tIns="46895" rIns="93790" bIns="4689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1727"/>
          </a:xfrm>
          <a:prstGeom prst="rect">
            <a:avLst/>
          </a:prstGeom>
        </p:spPr>
        <p:txBody>
          <a:bodyPr vert="horz" lIns="93790" tIns="46895" rIns="93790" bIns="46895" rtlCol="0"/>
          <a:lstStyle>
            <a:lvl1pPr algn="r">
              <a:defRPr sz="1200"/>
            </a:lvl1pPr>
          </a:lstStyle>
          <a:p>
            <a:fld id="{D59A2AA4-3240-4D97-AD51-7DED51D56A04}" type="datetimeFigureOut">
              <a:rPr lang="en-GB" smtClean="0"/>
              <a:t>02/11/2025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9463" y="1201738"/>
            <a:ext cx="5756275" cy="3238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790" tIns="46895" rIns="93790" bIns="4689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7"/>
            <a:ext cx="5852160" cy="3780472"/>
          </a:xfrm>
          <a:prstGeom prst="rect">
            <a:avLst/>
          </a:prstGeom>
        </p:spPr>
        <p:txBody>
          <a:bodyPr vert="horz" lIns="93790" tIns="46895" rIns="93790" bIns="4689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19475"/>
            <a:ext cx="3169920" cy="481726"/>
          </a:xfrm>
          <a:prstGeom prst="rect">
            <a:avLst/>
          </a:prstGeom>
        </p:spPr>
        <p:txBody>
          <a:bodyPr vert="horz" lIns="93790" tIns="46895" rIns="93790" bIns="4689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5"/>
            <a:ext cx="3169920" cy="481726"/>
          </a:xfrm>
          <a:prstGeom prst="rect">
            <a:avLst/>
          </a:prstGeom>
        </p:spPr>
        <p:txBody>
          <a:bodyPr vert="horz" lIns="93790" tIns="46895" rIns="93790" bIns="46895" rtlCol="0" anchor="b"/>
          <a:lstStyle>
            <a:lvl1pPr algn="r">
              <a:defRPr sz="1200"/>
            </a:lvl1pPr>
          </a:lstStyle>
          <a:p>
            <a:fld id="{B358E31F-CC38-4951-B82C-2446D85AB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503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427177-D93A-4A19-BD6E-AA283A5D0F9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565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GB" dirty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7900">
              <a:defRPr/>
            </a:pPr>
            <a:fld id="{6D427177-D93A-4A19-BD6E-AA283A5D0F91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37900">
                <a:defRPr/>
              </a:pPr>
              <a:t>10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21753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1045B7-1C41-6B2F-35C1-B471337B8E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93A9D9-B765-84D3-E64B-761AB2F3E9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79463" y="661988"/>
            <a:ext cx="5756275" cy="32385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CF5A20-163F-AA32-38D9-51CD968151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2115" y="4109314"/>
            <a:ext cx="6736486" cy="5349089"/>
          </a:xfrm>
        </p:spPr>
        <p:txBody>
          <a:bodyPr/>
          <a:lstStyle/>
          <a:p>
            <a:pPr marL="171450" lvl="0" indent="-171450" algn="just">
              <a:buFont typeface="Arial" panose="020B0604020202020204" pitchFamily="34" charset="0"/>
              <a:buChar char="•"/>
            </a:pPr>
            <a:endParaRPr lang="en-GB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679AB3-2171-BAA5-801A-A1AF735EC5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7900">
              <a:defRPr/>
            </a:pPr>
            <a:fld id="{6D427177-D93A-4A19-BD6E-AA283A5D0F91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37900">
                <a:defRPr/>
              </a:pPr>
              <a:t>2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57986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9463" y="207963"/>
            <a:ext cx="5756275" cy="3238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12115" y="3537690"/>
            <a:ext cx="6736486" cy="5945281"/>
          </a:xfrm>
        </p:spPr>
        <p:txBody>
          <a:bodyPr/>
          <a:lstStyle/>
          <a:p>
            <a:pPr algn="just">
              <a:spcAft>
                <a:spcPts val="1231"/>
              </a:spcAft>
            </a:pPr>
            <a:endParaRPr lang="en-US" dirty="0"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7900">
              <a:defRPr/>
            </a:pPr>
            <a:fld id="{6D427177-D93A-4A19-BD6E-AA283A5D0F91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37900">
                <a:defRPr/>
              </a:pPr>
              <a:t>3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409326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9463" y="207963"/>
            <a:ext cx="5756275" cy="3238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12115" y="3537690"/>
            <a:ext cx="6736486" cy="5945281"/>
          </a:xfrm>
        </p:spPr>
        <p:txBody>
          <a:bodyPr/>
          <a:lstStyle/>
          <a:p>
            <a:pPr algn="just">
              <a:spcAft>
                <a:spcPts val="1231"/>
              </a:spcAft>
            </a:pPr>
            <a:endParaRPr lang="en-US" dirty="0"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7900">
              <a:defRPr/>
            </a:pPr>
            <a:fld id="{6D427177-D93A-4A19-BD6E-AA283A5D0F91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37900">
                <a:defRPr/>
              </a:pPr>
              <a:t>4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40932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58226-12B0-0714-90E1-8A0A82A02C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E19BB1-63E9-09D3-38E5-8B7B1373B6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77875" y="317500"/>
            <a:ext cx="5759450" cy="3240088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89A9E1-D560-35C7-74C6-40BE18F21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2115" y="3660525"/>
            <a:ext cx="6736486" cy="5785593"/>
          </a:xfrm>
        </p:spPr>
        <p:txBody>
          <a:bodyPr/>
          <a:lstStyle/>
          <a:p>
            <a:pPr lvl="0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C62BB8-BCA4-D97E-D720-16E3FE9502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7900">
              <a:defRPr/>
            </a:pPr>
            <a:fld id="{6D427177-D93A-4A19-BD6E-AA283A5D0F91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37900">
                <a:defRPr/>
              </a:pPr>
              <a:t>5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37489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B5B742-D826-4E07-A596-2E4EA2516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B09953-682B-0797-1AD9-5B6E301B85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79463" y="207963"/>
            <a:ext cx="5756275" cy="32385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B212054-B3C7-DFB2-E268-30BC9F4404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2115" y="3537690"/>
            <a:ext cx="6736486" cy="5945281"/>
          </a:xfrm>
        </p:spPr>
        <p:txBody>
          <a:bodyPr/>
          <a:lstStyle/>
          <a:p>
            <a:pPr marL="171450" indent="-171450" algn="just">
              <a:spcAft>
                <a:spcPts val="1231"/>
              </a:spcAft>
              <a:buFontTx/>
              <a:buChar char="-"/>
            </a:pPr>
            <a:endParaRPr lang="en-US" dirty="0">
              <a:latin typeface="Times New Roman" panose="02020603050405020304" pitchFamily="18" charset="0"/>
              <a:cs typeface="Times New Roman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D3FADD-56F3-A2E4-1296-77C14EF3FE1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7900">
              <a:defRPr/>
            </a:pPr>
            <a:fld id="{6D427177-D93A-4A19-BD6E-AA283A5D0F91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37900">
                <a:defRPr/>
              </a:pPr>
              <a:t>6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907750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3C48F-72A4-4437-440E-773C9762E1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AEF813-32FB-725C-2212-725CB83606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801688" y="146050"/>
            <a:ext cx="5757862" cy="32385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B74256-F1A2-B6D2-AE9B-E9D2800A1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4003" y="3385680"/>
            <a:ext cx="6983778" cy="621552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79F876-5FF3-7F1E-7A3B-5AAFD291C7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7900">
              <a:defRPr/>
            </a:pPr>
            <a:fld id="{6D427177-D93A-4A19-BD6E-AA283A5D0F91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37900">
                <a:defRPr/>
              </a:pPr>
              <a:t>7</a:t>
            </a:fld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72889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58226-12B0-0714-90E1-8A0A82A02C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E19BB1-63E9-09D3-38E5-8B7B1373B6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777875" y="317500"/>
            <a:ext cx="5759450" cy="3240088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89A9E1-D560-35C7-74C6-40BE18F210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2115" y="3660525"/>
            <a:ext cx="6736486" cy="5785593"/>
          </a:xfrm>
        </p:spPr>
        <p:txBody>
          <a:bodyPr/>
          <a:lstStyle/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C62BB8-BCA4-D97E-D720-16E3FE9502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7900">
              <a:defRPr/>
            </a:pPr>
            <a:fld id="{6D427177-D93A-4A19-BD6E-AA283A5D0F91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37900">
                <a:defRPr/>
              </a:pPr>
              <a:t>8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37489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7900">
              <a:defRPr/>
            </a:pPr>
            <a:fld id="{6D427177-D93A-4A19-BD6E-AA283A5D0F91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37900">
                <a:defRPr/>
              </a:pPr>
              <a:t>9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96522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A7D98-36B0-8261-B2F2-86167FCD41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F13805-2B9C-B1B9-3FFC-5B4DB9B9D9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3D419F-1A73-AC51-419D-E2009628C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0EEA-829E-4C32-B83D-63ACFCFFBBE8}" type="datetimeFigureOut">
              <a:rPr lang="en-GB" smtClean="0"/>
              <a:t>02/11/2025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A32FE-A9AA-DB9D-3967-9D2407C16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0EA94-8711-2DBF-2B32-9B993AEA6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238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509D7-06B7-0960-E457-EB79AE309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AB1AE7-DD8B-24AA-6128-90FD2FE89D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53D373-149F-0ABC-FF64-76157FFD3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0EEA-829E-4C32-B83D-63ACFCFFBBE8}" type="datetimeFigureOut">
              <a:rPr lang="en-GB" smtClean="0"/>
              <a:t>02/11/2025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56C9F8-76D4-252D-7871-175734AE7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3427A1-9674-D17F-62D4-A12EE4762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96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497AA9-9E17-4A20-3620-846F0CE16D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517E22-070D-1CCD-2E2F-8FE265D1A6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3CD28-A9B7-1BE8-4087-91931388B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0EEA-829E-4C32-B83D-63ACFCFFBBE8}" type="datetimeFigureOut">
              <a:rPr lang="en-GB" smtClean="0"/>
              <a:t>02/11/2025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53CF33-796F-1546-D199-416CEF73A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0EE10C-26EC-E24B-A2DB-64F7BFB0A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3191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BA676-9B0D-47B4-AAA9-9D94ADA6F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023" y="104525"/>
            <a:ext cx="10757171" cy="892293"/>
          </a:xfrm>
        </p:spPr>
        <p:txBody>
          <a:bodyPr lIns="90000">
            <a:noAutofit/>
          </a:bodyPr>
          <a:lstStyle>
            <a:lvl1pPr algn="r">
              <a:lnSpc>
                <a:spcPct val="100000"/>
              </a:lnSpc>
              <a:defRPr sz="2800" b="1" i="0"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C897BC-8C22-47E7-A937-800B3718D4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488558"/>
            <a:ext cx="10669618" cy="4688405"/>
          </a:xfrm>
          <a:solidFill>
            <a:schemeClr val="bg1">
              <a:lumMod val="95000"/>
            </a:schemeClr>
          </a:solidFill>
        </p:spPr>
        <p:txBody>
          <a:bodyPr lIns="144000" tIns="144000" rIns="144000" bIns="144000">
            <a:noAutofit/>
          </a:bodyPr>
          <a:lstStyle>
            <a:lvl1pPr marL="228600" indent="-228600">
              <a:lnSpc>
                <a:spcPct val="100000"/>
              </a:lnSpc>
              <a:buClr>
                <a:srgbClr val="318DDE"/>
              </a:buClr>
              <a:buFont typeface="Wingdings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buClr>
                <a:srgbClr val="318DDE"/>
              </a:buClr>
              <a:buFont typeface="Wingdings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100000"/>
              </a:lnSpc>
              <a:buClr>
                <a:srgbClr val="318DDE"/>
              </a:buClr>
              <a:buFont typeface="Wingdings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100000"/>
              </a:lnSpc>
              <a:buClr>
                <a:srgbClr val="318DDE"/>
              </a:buClr>
              <a:buFont typeface="Wingdings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100000"/>
              </a:lnSpc>
              <a:buClr>
                <a:srgbClr val="318DDE"/>
              </a:buClr>
              <a:buFont typeface="Wingdings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B9E07-D9FD-41E8-958E-D82B7A6C78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11971"/>
            <a:ext cx="2777005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55A85-C93B-4390-9553-7E0096C50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07026" y="6311972"/>
            <a:ext cx="5090985" cy="365124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3120D-27BC-43DC-883B-9742126CB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08513" y="6311971"/>
            <a:ext cx="2599304" cy="365125"/>
          </a:xfr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A8F315C-77BC-49F6-86CA-06F2BE8CA9F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0CE0596-371D-944D-B613-8F24444D6A71}"/>
              </a:ext>
            </a:extLst>
          </p:cNvPr>
          <p:cNvGrpSpPr/>
          <p:nvPr userDrawn="1"/>
        </p:nvGrpSpPr>
        <p:grpSpPr>
          <a:xfrm>
            <a:off x="669983" y="811247"/>
            <a:ext cx="10837834" cy="330872"/>
            <a:chOff x="669983" y="1412560"/>
            <a:chExt cx="10837834" cy="33087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88EA0CD-4EA1-2148-AE35-1D1DC77CDB71}"/>
                </a:ext>
              </a:extLst>
            </p:cNvPr>
            <p:cNvGrpSpPr/>
            <p:nvPr/>
          </p:nvGrpSpPr>
          <p:grpSpPr>
            <a:xfrm rot="10800000" flipV="1">
              <a:off x="1843728" y="1468498"/>
              <a:ext cx="9664089" cy="224269"/>
              <a:chOff x="0" y="1472506"/>
              <a:chExt cx="9601200" cy="257953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2C401EA-7C42-7444-8060-08351738A970}"/>
                  </a:ext>
                </a:extLst>
              </p:cNvPr>
              <p:cNvSpPr/>
              <p:nvPr/>
            </p:nvSpPr>
            <p:spPr>
              <a:xfrm>
                <a:off x="0" y="1472506"/>
                <a:ext cx="9601200" cy="2579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827A8137-23AC-F54F-B592-3596B31A8C7C}"/>
                  </a:ext>
                </a:extLst>
              </p:cNvPr>
              <p:cNvGrpSpPr/>
              <p:nvPr/>
            </p:nvGrpSpPr>
            <p:grpSpPr>
              <a:xfrm>
                <a:off x="0" y="1533803"/>
                <a:ext cx="9601200" cy="142344"/>
                <a:chOff x="-10048" y="1395274"/>
                <a:chExt cx="9611247" cy="142344"/>
              </a:xfrm>
            </p:grpSpPr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D08798D7-36C0-B64B-A4E7-738177DF2502}"/>
                    </a:ext>
                  </a:extLst>
                </p:cNvPr>
                <p:cNvSpPr/>
                <p:nvPr/>
              </p:nvSpPr>
              <p:spPr>
                <a:xfrm>
                  <a:off x="-10048" y="1402000"/>
                  <a:ext cx="517013" cy="135618"/>
                </a:xfrm>
                <a:prstGeom prst="rect">
                  <a:avLst/>
                </a:prstGeom>
                <a:solidFill>
                  <a:srgbClr val="14496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7A4B55FF-14FC-964F-8098-A23800AD075F}"/>
                    </a:ext>
                  </a:extLst>
                </p:cNvPr>
                <p:cNvSpPr/>
                <p:nvPr/>
              </p:nvSpPr>
              <p:spPr>
                <a:xfrm>
                  <a:off x="599026" y="1399408"/>
                  <a:ext cx="489986" cy="135618"/>
                </a:xfrm>
                <a:prstGeom prst="rect">
                  <a:avLst/>
                </a:prstGeom>
                <a:solidFill>
                  <a:srgbClr val="E8223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4426C7A0-B513-ED48-A3AF-9F80CB020E38}"/>
                    </a:ext>
                  </a:extLst>
                </p:cNvPr>
                <p:cNvSpPr/>
                <p:nvPr/>
              </p:nvSpPr>
              <p:spPr>
                <a:xfrm>
                  <a:off x="1166753" y="1397808"/>
                  <a:ext cx="489986" cy="135618"/>
                </a:xfrm>
                <a:prstGeom prst="rect">
                  <a:avLst/>
                </a:prstGeom>
                <a:solidFill>
                  <a:srgbClr val="E4B5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BCEF93F1-8BA3-BC49-949A-AA85F8F05FB4}"/>
                    </a:ext>
                  </a:extLst>
                </p:cNvPr>
                <p:cNvSpPr/>
                <p:nvPr/>
              </p:nvSpPr>
              <p:spPr>
                <a:xfrm>
                  <a:off x="1744316" y="1397808"/>
                  <a:ext cx="489986" cy="135618"/>
                </a:xfrm>
                <a:prstGeom prst="rect">
                  <a:avLst/>
                </a:prstGeom>
                <a:solidFill>
                  <a:srgbClr val="4BA04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CB4E7F82-0BB6-EC43-B139-5BB2996F5526}"/>
                    </a:ext>
                  </a:extLst>
                </p:cNvPr>
                <p:cNvSpPr/>
                <p:nvPr/>
              </p:nvSpPr>
              <p:spPr>
                <a:xfrm>
                  <a:off x="2320550" y="1396592"/>
                  <a:ext cx="489986" cy="135618"/>
                </a:xfrm>
                <a:prstGeom prst="rect">
                  <a:avLst/>
                </a:prstGeom>
                <a:solidFill>
                  <a:srgbClr val="C5202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977E371A-6A02-F741-AB65-31F8852D3358}"/>
                    </a:ext>
                  </a:extLst>
                </p:cNvPr>
                <p:cNvSpPr/>
                <p:nvPr/>
              </p:nvSpPr>
              <p:spPr>
                <a:xfrm>
                  <a:off x="2894090" y="1397808"/>
                  <a:ext cx="489986" cy="135618"/>
                </a:xfrm>
                <a:prstGeom prst="rect">
                  <a:avLst/>
                </a:prstGeom>
                <a:solidFill>
                  <a:srgbClr val="EF40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A3CE9D33-B398-3148-82EC-8DC49E619AC8}"/>
                    </a:ext>
                  </a:extLst>
                </p:cNvPr>
                <p:cNvSpPr/>
                <p:nvPr/>
              </p:nvSpPr>
              <p:spPr>
                <a:xfrm>
                  <a:off x="3467187" y="1397808"/>
                  <a:ext cx="489986" cy="135618"/>
                </a:xfrm>
                <a:prstGeom prst="rect">
                  <a:avLst/>
                </a:prstGeom>
                <a:solidFill>
                  <a:srgbClr val="27BEE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91AF92EC-A975-C54D-B53B-AEE8DDC3665E}"/>
                    </a:ext>
                  </a:extLst>
                </p:cNvPr>
                <p:cNvSpPr/>
                <p:nvPr/>
              </p:nvSpPr>
              <p:spPr>
                <a:xfrm>
                  <a:off x="4034914" y="1397808"/>
                  <a:ext cx="489986" cy="135618"/>
                </a:xfrm>
                <a:prstGeom prst="rect">
                  <a:avLst/>
                </a:prstGeom>
                <a:solidFill>
                  <a:srgbClr val="FAC21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673DCB58-B4C0-814A-A25A-919989E24071}"/>
                    </a:ext>
                  </a:extLst>
                </p:cNvPr>
                <p:cNvSpPr/>
                <p:nvPr/>
              </p:nvSpPr>
              <p:spPr>
                <a:xfrm>
                  <a:off x="4605679" y="1397808"/>
                  <a:ext cx="489986" cy="135618"/>
                </a:xfrm>
                <a:prstGeom prst="rect">
                  <a:avLst/>
                </a:prstGeom>
                <a:solidFill>
                  <a:srgbClr val="A21C4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24EC5F20-1EF3-884F-B846-44A63B7906E8}"/>
                    </a:ext>
                  </a:extLst>
                </p:cNvPr>
                <p:cNvSpPr/>
                <p:nvPr/>
              </p:nvSpPr>
              <p:spPr>
                <a:xfrm>
                  <a:off x="5170368" y="1396409"/>
                  <a:ext cx="489986" cy="135618"/>
                </a:xfrm>
                <a:prstGeom prst="rect">
                  <a:avLst/>
                </a:prstGeom>
                <a:solidFill>
                  <a:srgbClr val="F26B2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1D2D5BF8-221F-9B47-8201-9FA981416398}"/>
                    </a:ext>
                  </a:extLst>
                </p:cNvPr>
                <p:cNvSpPr/>
                <p:nvPr/>
              </p:nvSpPr>
              <p:spPr>
                <a:xfrm>
                  <a:off x="5735057" y="1397808"/>
                  <a:ext cx="489986" cy="135618"/>
                </a:xfrm>
                <a:prstGeom prst="rect">
                  <a:avLst/>
                </a:prstGeom>
                <a:solidFill>
                  <a:srgbClr val="DC176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39495A29-6D08-5F41-9550-C467C8981BE4}"/>
                    </a:ext>
                  </a:extLst>
                </p:cNvPr>
                <p:cNvSpPr/>
                <p:nvPr/>
              </p:nvSpPr>
              <p:spPr>
                <a:xfrm>
                  <a:off x="6299746" y="1397808"/>
                  <a:ext cx="489986" cy="135618"/>
                </a:xfrm>
                <a:prstGeom prst="rect">
                  <a:avLst/>
                </a:prstGeom>
                <a:solidFill>
                  <a:srgbClr val="F99F2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4BF10DA2-8DC4-F34A-B358-549F4425F658}"/>
                    </a:ext>
                  </a:extLst>
                </p:cNvPr>
                <p:cNvSpPr/>
                <p:nvPr/>
              </p:nvSpPr>
              <p:spPr>
                <a:xfrm>
                  <a:off x="6859519" y="1398202"/>
                  <a:ext cx="489986" cy="135618"/>
                </a:xfrm>
                <a:prstGeom prst="rect">
                  <a:avLst/>
                </a:prstGeom>
                <a:solidFill>
                  <a:srgbClr val="C6982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9E5CA5D8-D93B-9E45-A4F1-1FC982B361D4}"/>
                    </a:ext>
                  </a:extLst>
                </p:cNvPr>
                <p:cNvSpPr/>
                <p:nvPr/>
              </p:nvSpPr>
              <p:spPr>
                <a:xfrm>
                  <a:off x="7419292" y="1397808"/>
                  <a:ext cx="489986" cy="135618"/>
                </a:xfrm>
                <a:prstGeom prst="rect">
                  <a:avLst/>
                </a:prstGeom>
                <a:solidFill>
                  <a:srgbClr val="40804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CCD6E709-C664-C241-B2A5-CA08C63E69DB}"/>
                    </a:ext>
                  </a:extLst>
                </p:cNvPr>
                <p:cNvSpPr/>
                <p:nvPr/>
              </p:nvSpPr>
              <p:spPr>
                <a:xfrm>
                  <a:off x="7971818" y="1395274"/>
                  <a:ext cx="489986" cy="135618"/>
                </a:xfrm>
                <a:prstGeom prst="rect">
                  <a:avLst/>
                </a:prstGeom>
                <a:solidFill>
                  <a:srgbClr val="1F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8328B3F1-3CFE-7E40-B7F3-258040977C22}"/>
                    </a:ext>
                  </a:extLst>
                </p:cNvPr>
                <p:cNvSpPr/>
                <p:nvPr/>
              </p:nvSpPr>
              <p:spPr>
                <a:xfrm>
                  <a:off x="8531591" y="1395274"/>
                  <a:ext cx="489986" cy="135618"/>
                </a:xfrm>
                <a:prstGeom prst="rect">
                  <a:avLst/>
                </a:prstGeom>
                <a:solidFill>
                  <a:srgbClr val="5DBA4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D770D380-771E-E841-B99B-3F0253D82BDA}"/>
                    </a:ext>
                  </a:extLst>
                </p:cNvPr>
                <p:cNvSpPr/>
                <p:nvPr/>
              </p:nvSpPr>
              <p:spPr>
                <a:xfrm>
                  <a:off x="9087074" y="1395274"/>
                  <a:ext cx="514125" cy="135618"/>
                </a:xfrm>
                <a:prstGeom prst="rect">
                  <a:avLst/>
                </a:prstGeom>
                <a:solidFill>
                  <a:srgbClr val="136B9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C5A1E98-A638-984D-92B9-A18CC68F4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983" y="1412560"/>
              <a:ext cx="1077698" cy="330872"/>
            </a:xfrm>
            <a:prstGeom prst="rect">
              <a:avLst/>
            </a:prstGeom>
          </p:spPr>
        </p:pic>
      </p:grp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9B9F2D63-7DFB-5E4F-867A-13A932CB6B0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8555" y="6303810"/>
            <a:ext cx="4668353" cy="33655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737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5F7A6-2DED-4C12-E514-3BBAED343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42DA10-AA84-AF08-D5AE-05B0515105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7979A8-0AF6-AC40-5DEE-0FF7F4698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0EEA-829E-4C32-B83D-63ACFCFFBBE8}" type="datetimeFigureOut">
              <a:rPr lang="en-GB" smtClean="0"/>
              <a:t>02/11/2025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09744-ACC5-AAA1-74B4-290EEE0F2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EA36C-4D15-F6C0-2A3E-691342208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691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52CD4-0632-99E6-1252-9F8809D39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DBF8DF-C850-891E-278D-FE56BB47AC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1BA36-7DE4-F4C0-BDD6-F204B6112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0EEA-829E-4C32-B83D-63ACFCFFBBE8}" type="datetimeFigureOut">
              <a:rPr lang="en-GB" smtClean="0"/>
              <a:t>02/11/2025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67B97-F9B6-3218-82AA-2867E111F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460DC1-06EA-B127-9C61-1B48C409A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910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6957A-5D8A-445A-BF80-F9DFA9A23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4CC771-EE36-27DE-73FB-0984E10087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BDF1A7-6B6C-C79D-9A82-645C16DF55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7543F5-3B56-3A59-06FA-9062C6D27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0EEA-829E-4C32-B83D-63ACFCFFBBE8}" type="datetimeFigureOut">
              <a:rPr lang="en-GB" smtClean="0"/>
              <a:t>02/11/2025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A948D9-A9ED-D2C4-6F74-46444705E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89D641-01B0-6D44-8E11-3DB5D516F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439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3FFE3-1520-A19C-CB6F-5EC518587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08C5A6-36A5-4AB1-A605-979740FE9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40799A-E81F-5EFF-D7A7-BF246466DD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246844-D894-E043-2B22-8DA82FCF9D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726A8F-B6F6-EE16-13E5-142286957E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8EFCEB-85B2-D0CF-0519-0F951E1F9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0EEA-829E-4C32-B83D-63ACFCFFBBE8}" type="datetimeFigureOut">
              <a:rPr lang="en-GB" smtClean="0"/>
              <a:t>02/11/2025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F514DD-FA54-6282-B455-BF882DBAE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7FD722-E76A-5C56-1B7C-75610FDF7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846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2935B-8D2B-4A70-561D-5A9451575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82C39E-49A8-E138-264E-0AAD1FA80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0EEA-829E-4C32-B83D-63ACFCFFBBE8}" type="datetimeFigureOut">
              <a:rPr lang="en-GB" smtClean="0"/>
              <a:t>02/11/2025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711C4A-F2E4-1BF6-A6B5-21E53578C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E70BCC-EF6E-EBDB-1A19-4A72F0011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578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A08C48-6622-FF6B-8995-5447161CE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0EEA-829E-4C32-B83D-63ACFCFFBBE8}" type="datetimeFigureOut">
              <a:rPr lang="en-GB" smtClean="0"/>
              <a:t>02/11/2025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1E60C6-AFE0-5E43-6A6E-D477D9E41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21EFCA-81D0-F369-8526-E1FCFBDD7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497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D4FD9-83A4-20E3-41B8-CE78B8E35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E1F35-E1C8-42AD-C3D7-BEA9EB2B17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5FFD74-21FE-5C64-8226-575DAEF786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D17A9C-0CB6-DFE7-BE69-B6077FF3C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0EEA-829E-4C32-B83D-63ACFCFFBBE8}" type="datetimeFigureOut">
              <a:rPr lang="en-GB" smtClean="0"/>
              <a:t>02/11/2025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F20688-67CF-8130-59AB-6106F4419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9A46BB-39E1-39AC-9116-9B1B5FC88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807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F18C0-554F-4C5E-60A1-21D730B83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458FBA-7FCF-FA12-2E8E-12B516AA17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EA1610-E327-E6C4-50E6-63602F784B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716FCD-4A0A-474F-6023-95F9540EF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0EEA-829E-4C32-B83D-63ACFCFFBBE8}" type="datetimeFigureOut">
              <a:rPr lang="en-GB" smtClean="0"/>
              <a:t>02/11/2025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FE8889-A966-BAC1-CCF7-599E440DB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F1C87E-6FFA-75CC-B184-EEA116BE4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818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822906-3430-2A78-E127-E5312B33B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3DB0A8-F6A2-27B5-C98D-785EE66287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C64BFE-8107-E211-C976-4CA63D9EED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20EEA-829E-4C32-B83D-63ACFCFFBBE8}" type="datetimeFigureOut">
              <a:rPr lang="en-GB" smtClean="0"/>
              <a:t>02/11/2025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C071A-2B7C-0581-46CC-D7879CBCC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B7FF0F-59EE-7040-EBC3-D0255BF69E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694AD-DD37-424C-BDE7-F510A9F17B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49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sites/default/files/2025-07/The%20Future%20of%20NSOs%2C%20A%20Call%20to%20Action%20-%20May%202025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statistics/publications/data-stewardship-and-role-national-statistical-offices-new-data-ecosyste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unece.org/DAM/stats/publications/2016/ECECESSTAT20163_E.pdf" TargetMode="External"/><Relationship Id="rId5" Type="http://schemas.openxmlformats.org/officeDocument/2006/relationships/hyperlink" Target="https://unece.org/DAM/stats/publications/2018/ECECESSTAT20183_R.pdf" TargetMode="External"/><Relationship Id="rId4" Type="http://schemas.openxmlformats.org/officeDocument/2006/relationships/hyperlink" Target="https://unece.org/DAM/stats/publications/2018/ECECESSTAT20183.pdf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statistics/modernstats/project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info/publications/pub/360852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unece.org/statistics/documents/2025/09/reports/generative-ai-official-statistics-hlg-mos-report" TargetMode="External"/><Relationship Id="rId4" Type="http://schemas.openxmlformats.org/officeDocument/2006/relationships/hyperlink" Target="https://unece.org/sites/default/files/2025-02/Big%20Data%20Quality%20Framework%20-%20final-%20Jan08-2015.pdf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unece.org/sites/default/files/2025-02/Statistical%20Open%20Source%20Software%20-%20Charter%20and%20Report.pdf" TargetMode="External"/><Relationship Id="rId3" Type="http://schemas.openxmlformats.org/officeDocument/2006/relationships/hyperlink" Target="https://www.linkedin.com/showcase/unece-modernisation-of-official-statistics/" TargetMode="External"/><Relationship Id="rId7" Type="http://schemas.openxmlformats.org/officeDocument/2006/relationships/hyperlink" Target="https://unece.org/sites/default/files/2025-06/OpenSourcePrinciples%20Amended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unece.org/sites/default/files/2023-12/HLGMOS%20LLM%20Paper_Preprint_1.pdf" TargetMode="External"/><Relationship Id="rId5" Type="http://schemas.openxmlformats.org/officeDocument/2006/relationships/hyperlink" Target="https://unece.org/sites/default/files/2022-09/ECECESSTAT20216.pdf" TargetMode="External"/><Relationship Id="rId4" Type="http://schemas.openxmlformats.org/officeDocument/2006/relationships/hyperlink" Target="https://unece.org/statistics/networks-of-experts/high-level-group-modernisation-statistical-production-and-service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info/Statistics/pub/21938" TargetMode="External"/><Relationship Id="rId7" Type="http://schemas.openxmlformats.org/officeDocument/2006/relationships/hyperlink" Target="https://unece.org/VO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unece.org/DAM/stats/publications/2018/ECECESSTAT20182_R.pdf" TargetMode="External"/><Relationship Id="rId5" Type="http://schemas.openxmlformats.org/officeDocument/2006/relationships/hyperlink" Target="https://unece.org/DAM/stats/publications/2018/ECECESSTAT20182_F.pdf" TargetMode="External"/><Relationship Id="rId4" Type="http://schemas.openxmlformats.org/officeDocument/2006/relationships/hyperlink" Target="https://unece.org/DAM/stats/publications/2018/ECECESSTAT20182.pdf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unece.org/DAM/stats/publications/2018/ECECESSTAT20184_R.pdf" TargetMode="External"/><Relationship Id="rId3" Type="http://schemas.openxmlformats.org/officeDocument/2006/relationships/hyperlink" Target="https://unece.org/sites/default/files/2023-05/CES%202023%206%20E.pdf" TargetMode="External"/><Relationship Id="rId7" Type="http://schemas.openxmlformats.org/officeDocument/2006/relationships/hyperlink" Target="https://unece.org/statistics/publications/RegisterBasedCensu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unece.org/sites/default/files/2022-01/ECECESSTAT20214_RUS.pdf" TargetMode="External"/><Relationship Id="rId11" Type="http://schemas.openxmlformats.org/officeDocument/2006/relationships/hyperlink" Target="https://unece.org/DAM/stats/publications/2015/Guidelines-on-Statistical-Business-Registers-RU.pdf" TargetMode="External"/><Relationship Id="rId5" Type="http://schemas.openxmlformats.org/officeDocument/2006/relationships/hyperlink" Target="https://unece.org/statistics/publications/CensusAdminQuality" TargetMode="External"/><Relationship Id="rId10" Type="http://schemas.openxmlformats.org/officeDocument/2006/relationships/hyperlink" Target="https://unece.org/DAM/stats/publications/2015/ECE_CES_39_WEB.pdf" TargetMode="External"/><Relationship Id="rId4" Type="http://schemas.openxmlformats.org/officeDocument/2006/relationships/hyperlink" Target="https://unece.org/sites/default/files/2023-05/CES%202023%206%20R.pdf" TargetMode="External"/><Relationship Id="rId9" Type="http://schemas.openxmlformats.org/officeDocument/2006/relationships/hyperlink" Target="https://unece.org/statistics/publications/guidelines-use-statistical-business-registers-business-demography-an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itle 4">
            <a:extLst>
              <a:ext uri="{FF2B5EF4-FFF2-40B4-BE49-F238E27FC236}">
                <a16:creationId xmlns:a16="http://schemas.microsoft.com/office/drawing/2014/main" id="{205C3A40-7D8A-45AB-A062-A9C6E2E5BE01}"/>
              </a:ext>
            </a:extLst>
          </p:cNvPr>
          <p:cNvSpPr txBox="1">
            <a:spLocks/>
          </p:cNvSpPr>
          <p:nvPr/>
        </p:nvSpPr>
        <p:spPr>
          <a:xfrm>
            <a:off x="449525" y="2373550"/>
            <a:ext cx="7317819" cy="3536446"/>
          </a:xfrm>
          <a:prstGeom prst="rect">
            <a:avLst/>
          </a:prstGeom>
        </p:spPr>
        <p:txBody>
          <a:bodyPr lIns="91440" tIns="45720" rIns="91440" bIns="45720" anchor="t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  <a:spcAft>
                <a:spcPts val="1200"/>
              </a:spcAft>
            </a:pPr>
            <a:r>
              <a:rPr lang="en-US" sz="9600" b="1" spc="50" dirty="0">
                <a:solidFill>
                  <a:srgbClr val="5191CE"/>
                </a:solidFill>
                <a:latin typeface="Arial Black"/>
              </a:rPr>
              <a:t>Session: Digital transformation of national statistical systems </a:t>
            </a:r>
            <a:r>
              <a:rPr lang="en-US" dirty="0"/>
              <a:t>	</a:t>
            </a:r>
          </a:p>
          <a:p>
            <a:pPr algn="l">
              <a:spcAft>
                <a:spcPts val="1200"/>
              </a:spcAft>
            </a:pPr>
            <a:endParaRPr lang="en-US" dirty="0"/>
          </a:p>
          <a:p>
            <a:pPr algn="l">
              <a:lnSpc>
                <a:spcPct val="120000"/>
              </a:lnSpc>
            </a:pPr>
            <a:r>
              <a:rPr lang="en-US" sz="11200" b="1" spc="50" dirty="0">
                <a:latin typeface="Arial Black" panose="020B0A04020102020204" pitchFamily="34" charset="0"/>
              </a:rPr>
              <a:t>Challenges for official statistics in the current information environment</a:t>
            </a:r>
          </a:p>
          <a:p>
            <a:pPr algn="l"/>
            <a:endParaRPr lang="en-US" sz="9600" spc="50" dirty="0">
              <a:solidFill>
                <a:srgbClr val="3E8ED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sz="8000" spc="50" dirty="0">
              <a:solidFill>
                <a:srgbClr val="3E8EDE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8000" spc="50" dirty="0">
                <a:solidFill>
                  <a:srgbClr val="3E8EDE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Tiina Luige, UNECE</a:t>
            </a:r>
            <a:br>
              <a:rPr lang="en-US" sz="9600" spc="50" dirty="0">
                <a:solidFill>
                  <a:srgbClr val="3E8ED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7200" b="1" dirty="0">
              <a:solidFill>
                <a:srgbClr val="318DD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14D0DA7-1323-4102-B76F-BF544E986256}"/>
              </a:ext>
            </a:extLst>
          </p:cNvPr>
          <p:cNvGrpSpPr/>
          <p:nvPr/>
        </p:nvGrpSpPr>
        <p:grpSpPr>
          <a:xfrm>
            <a:off x="8230192" y="0"/>
            <a:ext cx="3961808" cy="6857999"/>
            <a:chOff x="8230192" y="0"/>
            <a:chExt cx="3961808" cy="685799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8205445-4132-4981-93BD-A23743BA19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33154" y="0"/>
              <a:ext cx="3958846" cy="6857999"/>
            </a:xfrm>
            <a:prstGeom prst="rect">
              <a:avLst/>
            </a:prstGeom>
          </p:spPr>
        </p:pic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E3BAEBA5-2ACA-4E6A-B32A-2C00413BB3B6}"/>
                </a:ext>
              </a:extLst>
            </p:cNvPr>
            <p:cNvSpPr/>
            <p:nvPr/>
          </p:nvSpPr>
          <p:spPr>
            <a:xfrm flipV="1">
              <a:off x="8230192" y="4773721"/>
              <a:ext cx="3961808" cy="7266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25CB2C5-7C81-4042-909C-3DC16E1313EB}"/>
                </a:ext>
              </a:extLst>
            </p:cNvPr>
            <p:cNvGrpSpPr/>
            <p:nvPr/>
          </p:nvGrpSpPr>
          <p:grpSpPr>
            <a:xfrm flipV="1">
              <a:off x="8233154" y="5469968"/>
              <a:ext cx="3958846" cy="99648"/>
              <a:chOff x="0" y="1472506"/>
              <a:chExt cx="9601200" cy="257953"/>
            </a:xfrm>
          </p:grpSpPr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C31DF707-0DD6-4FB2-B0EE-F2053F51981A}"/>
                  </a:ext>
                </a:extLst>
              </p:cNvPr>
              <p:cNvSpPr/>
              <p:nvPr/>
            </p:nvSpPr>
            <p:spPr>
              <a:xfrm>
                <a:off x="0" y="1472506"/>
                <a:ext cx="9601200" cy="2579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27CD995E-56CA-4BB1-A2C4-7EE46213B51E}"/>
                  </a:ext>
                </a:extLst>
              </p:cNvPr>
              <p:cNvGrpSpPr/>
              <p:nvPr/>
            </p:nvGrpSpPr>
            <p:grpSpPr>
              <a:xfrm>
                <a:off x="0" y="1533803"/>
                <a:ext cx="9601200" cy="142344"/>
                <a:chOff x="-10048" y="1395274"/>
                <a:chExt cx="9611247" cy="142344"/>
              </a:xfrm>
            </p:grpSpPr>
            <p:sp>
              <p:nvSpPr>
                <p:cNvPr id="98" name="Rectangle 97">
                  <a:extLst>
                    <a:ext uri="{FF2B5EF4-FFF2-40B4-BE49-F238E27FC236}">
                      <a16:creationId xmlns:a16="http://schemas.microsoft.com/office/drawing/2014/main" id="{EB618763-ABF7-4804-9A87-D5B83ABDC115}"/>
                    </a:ext>
                  </a:extLst>
                </p:cNvPr>
                <p:cNvSpPr/>
                <p:nvPr/>
              </p:nvSpPr>
              <p:spPr>
                <a:xfrm>
                  <a:off x="-10048" y="1402000"/>
                  <a:ext cx="517013" cy="135618"/>
                </a:xfrm>
                <a:prstGeom prst="rect">
                  <a:avLst/>
                </a:prstGeom>
                <a:solidFill>
                  <a:srgbClr val="14496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" name="Rectangle 99">
                  <a:extLst>
                    <a:ext uri="{FF2B5EF4-FFF2-40B4-BE49-F238E27FC236}">
                      <a16:creationId xmlns:a16="http://schemas.microsoft.com/office/drawing/2014/main" id="{66F6AD71-5296-4DC7-9701-856F79CEE6B9}"/>
                    </a:ext>
                  </a:extLst>
                </p:cNvPr>
                <p:cNvSpPr/>
                <p:nvPr/>
              </p:nvSpPr>
              <p:spPr>
                <a:xfrm>
                  <a:off x="599026" y="1399408"/>
                  <a:ext cx="489986" cy="135618"/>
                </a:xfrm>
                <a:prstGeom prst="rect">
                  <a:avLst/>
                </a:prstGeom>
                <a:solidFill>
                  <a:srgbClr val="E8223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" name="Rectangle 100">
                  <a:extLst>
                    <a:ext uri="{FF2B5EF4-FFF2-40B4-BE49-F238E27FC236}">
                      <a16:creationId xmlns:a16="http://schemas.microsoft.com/office/drawing/2014/main" id="{6DA49D7E-3DC9-470E-9128-A43EF67439A8}"/>
                    </a:ext>
                  </a:extLst>
                </p:cNvPr>
                <p:cNvSpPr/>
                <p:nvPr/>
              </p:nvSpPr>
              <p:spPr>
                <a:xfrm>
                  <a:off x="1166753" y="1397808"/>
                  <a:ext cx="489986" cy="135618"/>
                </a:xfrm>
                <a:prstGeom prst="rect">
                  <a:avLst/>
                </a:prstGeom>
                <a:solidFill>
                  <a:srgbClr val="E4B5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" name="Rectangle 101">
                  <a:extLst>
                    <a:ext uri="{FF2B5EF4-FFF2-40B4-BE49-F238E27FC236}">
                      <a16:creationId xmlns:a16="http://schemas.microsoft.com/office/drawing/2014/main" id="{A3CCF080-1ACC-438A-BE4C-49BB4EB9B9D1}"/>
                    </a:ext>
                  </a:extLst>
                </p:cNvPr>
                <p:cNvSpPr/>
                <p:nvPr/>
              </p:nvSpPr>
              <p:spPr>
                <a:xfrm>
                  <a:off x="1744316" y="1397808"/>
                  <a:ext cx="489986" cy="135618"/>
                </a:xfrm>
                <a:prstGeom prst="rect">
                  <a:avLst/>
                </a:prstGeom>
                <a:solidFill>
                  <a:srgbClr val="4BA04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9D0ABB3B-CA2B-430A-B4C4-37D42D2C5022}"/>
                    </a:ext>
                  </a:extLst>
                </p:cNvPr>
                <p:cNvSpPr/>
                <p:nvPr/>
              </p:nvSpPr>
              <p:spPr>
                <a:xfrm>
                  <a:off x="2320550" y="1396592"/>
                  <a:ext cx="489986" cy="135618"/>
                </a:xfrm>
                <a:prstGeom prst="rect">
                  <a:avLst/>
                </a:prstGeom>
                <a:solidFill>
                  <a:srgbClr val="C5202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Rectangle 103">
                  <a:extLst>
                    <a:ext uri="{FF2B5EF4-FFF2-40B4-BE49-F238E27FC236}">
                      <a16:creationId xmlns:a16="http://schemas.microsoft.com/office/drawing/2014/main" id="{C4552C65-F3F5-4022-8A3E-55233D0F4071}"/>
                    </a:ext>
                  </a:extLst>
                </p:cNvPr>
                <p:cNvSpPr/>
                <p:nvPr/>
              </p:nvSpPr>
              <p:spPr>
                <a:xfrm>
                  <a:off x="2894090" y="1397808"/>
                  <a:ext cx="489986" cy="135618"/>
                </a:xfrm>
                <a:prstGeom prst="rect">
                  <a:avLst/>
                </a:prstGeom>
                <a:solidFill>
                  <a:srgbClr val="EF40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Rectangle 104">
                  <a:extLst>
                    <a:ext uri="{FF2B5EF4-FFF2-40B4-BE49-F238E27FC236}">
                      <a16:creationId xmlns:a16="http://schemas.microsoft.com/office/drawing/2014/main" id="{C13D9A45-0F6B-43A5-B090-21A12E34E507}"/>
                    </a:ext>
                  </a:extLst>
                </p:cNvPr>
                <p:cNvSpPr/>
                <p:nvPr/>
              </p:nvSpPr>
              <p:spPr>
                <a:xfrm>
                  <a:off x="3467187" y="1397808"/>
                  <a:ext cx="489986" cy="135618"/>
                </a:xfrm>
                <a:prstGeom prst="rect">
                  <a:avLst/>
                </a:prstGeom>
                <a:solidFill>
                  <a:srgbClr val="27BEE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4A974D65-C484-4123-AE9A-FDE8E3F8B8D3}"/>
                    </a:ext>
                  </a:extLst>
                </p:cNvPr>
                <p:cNvSpPr/>
                <p:nvPr/>
              </p:nvSpPr>
              <p:spPr>
                <a:xfrm>
                  <a:off x="4034914" y="1397808"/>
                  <a:ext cx="489986" cy="135618"/>
                </a:xfrm>
                <a:prstGeom prst="rect">
                  <a:avLst/>
                </a:prstGeom>
                <a:solidFill>
                  <a:srgbClr val="FAC21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5A93CAE9-522A-4D1F-A3A5-9D4FD7000A7D}"/>
                    </a:ext>
                  </a:extLst>
                </p:cNvPr>
                <p:cNvSpPr/>
                <p:nvPr/>
              </p:nvSpPr>
              <p:spPr>
                <a:xfrm>
                  <a:off x="4605679" y="1397808"/>
                  <a:ext cx="489986" cy="135618"/>
                </a:xfrm>
                <a:prstGeom prst="rect">
                  <a:avLst/>
                </a:prstGeom>
                <a:solidFill>
                  <a:srgbClr val="A21C4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>
                  <a:extLst>
                    <a:ext uri="{FF2B5EF4-FFF2-40B4-BE49-F238E27FC236}">
                      <a16:creationId xmlns:a16="http://schemas.microsoft.com/office/drawing/2014/main" id="{07D81B48-9106-4C47-B077-FE74A000768B}"/>
                    </a:ext>
                  </a:extLst>
                </p:cNvPr>
                <p:cNvSpPr/>
                <p:nvPr/>
              </p:nvSpPr>
              <p:spPr>
                <a:xfrm>
                  <a:off x="5170368" y="1396409"/>
                  <a:ext cx="489986" cy="135618"/>
                </a:xfrm>
                <a:prstGeom prst="rect">
                  <a:avLst/>
                </a:prstGeom>
                <a:solidFill>
                  <a:srgbClr val="F26B2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>
                  <a:extLst>
                    <a:ext uri="{FF2B5EF4-FFF2-40B4-BE49-F238E27FC236}">
                      <a16:creationId xmlns:a16="http://schemas.microsoft.com/office/drawing/2014/main" id="{ED25D9E5-DDBB-4744-8FC4-AB494CD7427B}"/>
                    </a:ext>
                  </a:extLst>
                </p:cNvPr>
                <p:cNvSpPr/>
                <p:nvPr/>
              </p:nvSpPr>
              <p:spPr>
                <a:xfrm>
                  <a:off x="5735057" y="1397808"/>
                  <a:ext cx="489986" cy="135618"/>
                </a:xfrm>
                <a:prstGeom prst="rect">
                  <a:avLst/>
                </a:prstGeom>
                <a:solidFill>
                  <a:srgbClr val="DC176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Rectangle 109">
                  <a:extLst>
                    <a:ext uri="{FF2B5EF4-FFF2-40B4-BE49-F238E27FC236}">
                      <a16:creationId xmlns:a16="http://schemas.microsoft.com/office/drawing/2014/main" id="{F6265A92-C135-436E-9748-18A3766D9993}"/>
                    </a:ext>
                  </a:extLst>
                </p:cNvPr>
                <p:cNvSpPr/>
                <p:nvPr/>
              </p:nvSpPr>
              <p:spPr>
                <a:xfrm>
                  <a:off x="6299746" y="1397808"/>
                  <a:ext cx="489986" cy="135618"/>
                </a:xfrm>
                <a:prstGeom prst="rect">
                  <a:avLst/>
                </a:prstGeom>
                <a:solidFill>
                  <a:srgbClr val="F99F2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>
                  <a:extLst>
                    <a:ext uri="{FF2B5EF4-FFF2-40B4-BE49-F238E27FC236}">
                      <a16:creationId xmlns:a16="http://schemas.microsoft.com/office/drawing/2014/main" id="{C7E7BAF5-ED4C-41F0-BDB2-5C5A0A4D3620}"/>
                    </a:ext>
                  </a:extLst>
                </p:cNvPr>
                <p:cNvSpPr/>
                <p:nvPr/>
              </p:nvSpPr>
              <p:spPr>
                <a:xfrm>
                  <a:off x="6859519" y="1398202"/>
                  <a:ext cx="489986" cy="135618"/>
                </a:xfrm>
                <a:prstGeom prst="rect">
                  <a:avLst/>
                </a:prstGeom>
                <a:solidFill>
                  <a:srgbClr val="C6982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6EE77E65-AD04-45FB-A928-B38BB326FDF9}"/>
                    </a:ext>
                  </a:extLst>
                </p:cNvPr>
                <p:cNvSpPr/>
                <p:nvPr/>
              </p:nvSpPr>
              <p:spPr>
                <a:xfrm>
                  <a:off x="7419292" y="1397808"/>
                  <a:ext cx="489986" cy="135618"/>
                </a:xfrm>
                <a:prstGeom prst="rect">
                  <a:avLst/>
                </a:prstGeom>
                <a:solidFill>
                  <a:srgbClr val="40804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1C1D1889-3781-4DFD-B013-1EF569D95985}"/>
                    </a:ext>
                  </a:extLst>
                </p:cNvPr>
                <p:cNvSpPr/>
                <p:nvPr/>
              </p:nvSpPr>
              <p:spPr>
                <a:xfrm>
                  <a:off x="7971818" y="1395274"/>
                  <a:ext cx="489986" cy="135618"/>
                </a:xfrm>
                <a:prstGeom prst="rect">
                  <a:avLst/>
                </a:prstGeom>
                <a:solidFill>
                  <a:srgbClr val="1F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86294227-D382-4AB1-9907-ACF1B2BC3602}"/>
                    </a:ext>
                  </a:extLst>
                </p:cNvPr>
                <p:cNvSpPr/>
                <p:nvPr/>
              </p:nvSpPr>
              <p:spPr>
                <a:xfrm>
                  <a:off x="8531591" y="1395274"/>
                  <a:ext cx="489986" cy="135618"/>
                </a:xfrm>
                <a:prstGeom prst="rect">
                  <a:avLst/>
                </a:prstGeom>
                <a:solidFill>
                  <a:srgbClr val="5DBA4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7A05DD4A-E08F-40D3-AB42-20D4AC7AAD97}"/>
                    </a:ext>
                  </a:extLst>
                </p:cNvPr>
                <p:cNvSpPr/>
                <p:nvPr/>
              </p:nvSpPr>
              <p:spPr>
                <a:xfrm>
                  <a:off x="9087074" y="1395274"/>
                  <a:ext cx="514125" cy="135618"/>
                </a:xfrm>
                <a:prstGeom prst="rect">
                  <a:avLst/>
                </a:prstGeom>
                <a:solidFill>
                  <a:srgbClr val="136B9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4D0A6596-9A18-473D-838C-1C30910CE70F}"/>
                </a:ext>
              </a:extLst>
            </p:cNvPr>
            <p:cNvGrpSpPr/>
            <p:nvPr/>
          </p:nvGrpSpPr>
          <p:grpSpPr>
            <a:xfrm flipV="1">
              <a:off x="8233154" y="4698064"/>
              <a:ext cx="3958846" cy="99648"/>
              <a:chOff x="0" y="1472506"/>
              <a:chExt cx="9601200" cy="257953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CAEBB54A-22EF-40C6-BC22-C7EB9D9ADEF6}"/>
                  </a:ext>
                </a:extLst>
              </p:cNvPr>
              <p:cNvSpPr/>
              <p:nvPr/>
            </p:nvSpPr>
            <p:spPr>
              <a:xfrm>
                <a:off x="0" y="1472506"/>
                <a:ext cx="9601200" cy="2579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C8F79B8B-D02B-4C82-9F28-A95F5290D57A}"/>
                  </a:ext>
                </a:extLst>
              </p:cNvPr>
              <p:cNvGrpSpPr/>
              <p:nvPr/>
            </p:nvGrpSpPr>
            <p:grpSpPr>
              <a:xfrm>
                <a:off x="0" y="1533803"/>
                <a:ext cx="9601200" cy="142344"/>
                <a:chOff x="-10048" y="1395274"/>
                <a:chExt cx="9611247" cy="142344"/>
              </a:xfrm>
            </p:grpSpPr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55B94454-2E08-40E5-AC00-9C3409A8B273}"/>
                    </a:ext>
                  </a:extLst>
                </p:cNvPr>
                <p:cNvSpPr/>
                <p:nvPr/>
              </p:nvSpPr>
              <p:spPr>
                <a:xfrm>
                  <a:off x="-10048" y="1402000"/>
                  <a:ext cx="517013" cy="135618"/>
                </a:xfrm>
                <a:prstGeom prst="rect">
                  <a:avLst/>
                </a:prstGeom>
                <a:solidFill>
                  <a:srgbClr val="14496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DCDD5B26-617D-4EC7-9D87-D3968A20B412}"/>
                    </a:ext>
                  </a:extLst>
                </p:cNvPr>
                <p:cNvSpPr/>
                <p:nvPr/>
              </p:nvSpPr>
              <p:spPr>
                <a:xfrm>
                  <a:off x="599026" y="1399408"/>
                  <a:ext cx="489986" cy="135618"/>
                </a:xfrm>
                <a:prstGeom prst="rect">
                  <a:avLst/>
                </a:prstGeom>
                <a:solidFill>
                  <a:srgbClr val="E8223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A3BDE45A-262E-4A55-9BCE-68E6C1D03819}"/>
                    </a:ext>
                  </a:extLst>
                </p:cNvPr>
                <p:cNvSpPr/>
                <p:nvPr/>
              </p:nvSpPr>
              <p:spPr>
                <a:xfrm>
                  <a:off x="1166753" y="1397808"/>
                  <a:ext cx="489986" cy="135618"/>
                </a:xfrm>
                <a:prstGeom prst="rect">
                  <a:avLst/>
                </a:prstGeom>
                <a:solidFill>
                  <a:srgbClr val="E4B5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4F9FB2D4-8171-4F7A-A6BA-A53208E978CA}"/>
                    </a:ext>
                  </a:extLst>
                </p:cNvPr>
                <p:cNvSpPr/>
                <p:nvPr/>
              </p:nvSpPr>
              <p:spPr>
                <a:xfrm>
                  <a:off x="1744316" y="1397808"/>
                  <a:ext cx="489986" cy="135618"/>
                </a:xfrm>
                <a:prstGeom prst="rect">
                  <a:avLst/>
                </a:prstGeom>
                <a:solidFill>
                  <a:srgbClr val="4BA04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C377E206-6750-4E3D-9DD9-1DBBF0224F6D}"/>
                    </a:ext>
                  </a:extLst>
                </p:cNvPr>
                <p:cNvSpPr/>
                <p:nvPr/>
              </p:nvSpPr>
              <p:spPr>
                <a:xfrm>
                  <a:off x="2320550" y="1396592"/>
                  <a:ext cx="489986" cy="135618"/>
                </a:xfrm>
                <a:prstGeom prst="rect">
                  <a:avLst/>
                </a:prstGeom>
                <a:solidFill>
                  <a:srgbClr val="C5202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076F2E34-FEA0-433F-A0E6-84A959BBA8A4}"/>
                    </a:ext>
                  </a:extLst>
                </p:cNvPr>
                <p:cNvSpPr/>
                <p:nvPr/>
              </p:nvSpPr>
              <p:spPr>
                <a:xfrm>
                  <a:off x="2894090" y="1397808"/>
                  <a:ext cx="489986" cy="135618"/>
                </a:xfrm>
                <a:prstGeom prst="rect">
                  <a:avLst/>
                </a:prstGeom>
                <a:solidFill>
                  <a:srgbClr val="EF40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DFCE2F3E-0F98-4267-8F1D-7F5B180CA6C7}"/>
                    </a:ext>
                  </a:extLst>
                </p:cNvPr>
                <p:cNvSpPr/>
                <p:nvPr/>
              </p:nvSpPr>
              <p:spPr>
                <a:xfrm>
                  <a:off x="3467187" y="1397808"/>
                  <a:ext cx="489986" cy="135618"/>
                </a:xfrm>
                <a:prstGeom prst="rect">
                  <a:avLst/>
                </a:prstGeom>
                <a:solidFill>
                  <a:srgbClr val="27BEE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C8E57364-C6F5-4B5B-AB5E-D71440800855}"/>
                    </a:ext>
                  </a:extLst>
                </p:cNvPr>
                <p:cNvSpPr/>
                <p:nvPr/>
              </p:nvSpPr>
              <p:spPr>
                <a:xfrm>
                  <a:off x="4034914" y="1397808"/>
                  <a:ext cx="489986" cy="135618"/>
                </a:xfrm>
                <a:prstGeom prst="rect">
                  <a:avLst/>
                </a:prstGeom>
                <a:solidFill>
                  <a:srgbClr val="FAC21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D6DE9F43-8D51-4B58-AC7D-6F63D3D269A9}"/>
                    </a:ext>
                  </a:extLst>
                </p:cNvPr>
                <p:cNvSpPr/>
                <p:nvPr/>
              </p:nvSpPr>
              <p:spPr>
                <a:xfrm>
                  <a:off x="4605679" y="1397808"/>
                  <a:ext cx="489986" cy="135618"/>
                </a:xfrm>
                <a:prstGeom prst="rect">
                  <a:avLst/>
                </a:prstGeom>
                <a:solidFill>
                  <a:srgbClr val="A21C4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ADDB6582-BA8A-4711-8708-F6085020E7EE}"/>
                    </a:ext>
                  </a:extLst>
                </p:cNvPr>
                <p:cNvSpPr/>
                <p:nvPr/>
              </p:nvSpPr>
              <p:spPr>
                <a:xfrm>
                  <a:off x="5170368" y="1396409"/>
                  <a:ext cx="489986" cy="135618"/>
                </a:xfrm>
                <a:prstGeom prst="rect">
                  <a:avLst/>
                </a:prstGeom>
                <a:solidFill>
                  <a:srgbClr val="F26B2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17536E29-9EA3-4058-96CE-AAB0E5BE6DFD}"/>
                    </a:ext>
                  </a:extLst>
                </p:cNvPr>
                <p:cNvSpPr/>
                <p:nvPr/>
              </p:nvSpPr>
              <p:spPr>
                <a:xfrm>
                  <a:off x="5735057" y="1397808"/>
                  <a:ext cx="489986" cy="135618"/>
                </a:xfrm>
                <a:prstGeom prst="rect">
                  <a:avLst/>
                </a:prstGeom>
                <a:solidFill>
                  <a:srgbClr val="DC176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B92D845A-D9F8-467E-9709-37AE4C108223}"/>
                    </a:ext>
                  </a:extLst>
                </p:cNvPr>
                <p:cNvSpPr/>
                <p:nvPr/>
              </p:nvSpPr>
              <p:spPr>
                <a:xfrm>
                  <a:off x="6299746" y="1397808"/>
                  <a:ext cx="489986" cy="135618"/>
                </a:xfrm>
                <a:prstGeom prst="rect">
                  <a:avLst/>
                </a:prstGeom>
                <a:solidFill>
                  <a:srgbClr val="F99F2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Rectangle 69">
                  <a:extLst>
                    <a:ext uri="{FF2B5EF4-FFF2-40B4-BE49-F238E27FC236}">
                      <a16:creationId xmlns:a16="http://schemas.microsoft.com/office/drawing/2014/main" id="{55FD70F6-4388-4398-B5B2-1534E5D8A431}"/>
                    </a:ext>
                  </a:extLst>
                </p:cNvPr>
                <p:cNvSpPr/>
                <p:nvPr/>
              </p:nvSpPr>
              <p:spPr>
                <a:xfrm>
                  <a:off x="6859519" y="1398202"/>
                  <a:ext cx="489986" cy="135618"/>
                </a:xfrm>
                <a:prstGeom prst="rect">
                  <a:avLst/>
                </a:prstGeom>
                <a:solidFill>
                  <a:srgbClr val="C6982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84995BD6-975E-4396-9FE9-67C559CFA79F}"/>
                    </a:ext>
                  </a:extLst>
                </p:cNvPr>
                <p:cNvSpPr/>
                <p:nvPr/>
              </p:nvSpPr>
              <p:spPr>
                <a:xfrm>
                  <a:off x="7419292" y="1397808"/>
                  <a:ext cx="489986" cy="135618"/>
                </a:xfrm>
                <a:prstGeom prst="rect">
                  <a:avLst/>
                </a:prstGeom>
                <a:solidFill>
                  <a:srgbClr val="40804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" name="Rectangle 71">
                  <a:extLst>
                    <a:ext uri="{FF2B5EF4-FFF2-40B4-BE49-F238E27FC236}">
                      <a16:creationId xmlns:a16="http://schemas.microsoft.com/office/drawing/2014/main" id="{6ED5485B-8880-4FB8-8FCE-18A9290F7FE2}"/>
                    </a:ext>
                  </a:extLst>
                </p:cNvPr>
                <p:cNvSpPr/>
                <p:nvPr/>
              </p:nvSpPr>
              <p:spPr>
                <a:xfrm>
                  <a:off x="7971818" y="1395274"/>
                  <a:ext cx="489986" cy="135618"/>
                </a:xfrm>
                <a:prstGeom prst="rect">
                  <a:avLst/>
                </a:prstGeom>
                <a:solidFill>
                  <a:srgbClr val="1F95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CFF7F151-62C6-4A37-8F77-D79981E6A498}"/>
                    </a:ext>
                  </a:extLst>
                </p:cNvPr>
                <p:cNvSpPr/>
                <p:nvPr/>
              </p:nvSpPr>
              <p:spPr>
                <a:xfrm>
                  <a:off x="8531591" y="1395274"/>
                  <a:ext cx="489986" cy="135618"/>
                </a:xfrm>
                <a:prstGeom prst="rect">
                  <a:avLst/>
                </a:prstGeom>
                <a:solidFill>
                  <a:srgbClr val="5DBA4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id="{7815E9C9-B52F-43C3-AA4B-B4F63BE25BEC}"/>
                    </a:ext>
                  </a:extLst>
                </p:cNvPr>
                <p:cNvSpPr/>
                <p:nvPr/>
              </p:nvSpPr>
              <p:spPr>
                <a:xfrm>
                  <a:off x="9087074" y="1395274"/>
                  <a:ext cx="514125" cy="135618"/>
                </a:xfrm>
                <a:prstGeom prst="rect">
                  <a:avLst/>
                </a:prstGeom>
                <a:solidFill>
                  <a:srgbClr val="136B9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2BB8EEFA-8E6B-4FEE-825D-86F3E0A0F4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53278" y="4843140"/>
              <a:ext cx="1960859" cy="602018"/>
            </a:xfrm>
            <a:prstGeom prst="rect">
              <a:avLst/>
            </a:prstGeom>
          </p:spPr>
        </p:pic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5C873323-A347-488C-868D-D48EB5F2527B}"/>
              </a:ext>
            </a:extLst>
          </p:cNvPr>
          <p:cNvSpPr txBox="1"/>
          <p:nvPr/>
        </p:nvSpPr>
        <p:spPr>
          <a:xfrm>
            <a:off x="449526" y="5909995"/>
            <a:ext cx="8332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Digital Transformation of Official Statistics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Astana, Kazakhstan, 6-7 November 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718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7AB0ED-23A5-B04C-8301-E115131A1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26" y="81775"/>
            <a:ext cx="11497798" cy="892293"/>
          </a:xfrm>
        </p:spPr>
        <p:txBody>
          <a:bodyPr/>
          <a:lstStyle/>
          <a:p>
            <a:endParaRPr lang="en-PL" sz="36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C61EF-3948-604B-88F3-187F6F998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20" y="1452880"/>
            <a:ext cx="11031747" cy="4808220"/>
          </a:xfrm>
        </p:spPr>
        <p:txBody>
          <a:bodyPr vert="horz" lIns="144000" tIns="144000" rIns="144000" bIns="144000" rtlCol="0" anchor="t"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fr-CH" sz="40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fr-CH" sz="4000" dirty="0"/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fr-CH" sz="4000" b="1" dirty="0" err="1"/>
              <a:t>Thank</a:t>
            </a:r>
            <a:r>
              <a:rPr lang="fr-CH" sz="4000" b="1" dirty="0"/>
              <a:t> </a:t>
            </a:r>
            <a:r>
              <a:rPr lang="fr-CH" sz="4000" b="1" dirty="0" err="1"/>
              <a:t>you</a:t>
            </a:r>
            <a:r>
              <a:rPr lang="fr-CH" sz="4000" b="1" dirty="0"/>
              <a:t>!</a:t>
            </a:r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endParaRPr lang="fr-CH" sz="4000" b="1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fr-CH" sz="2800" b="1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CH" sz="2800" dirty="0"/>
              <a:t>Tiina Luige (tiina.luige@un.org)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58468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0D48B1-22CF-F653-3E30-23B24A65BC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2EE5BE0-20AA-8D8B-D539-359E2024B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26" y="81775"/>
            <a:ext cx="11497798" cy="892293"/>
          </a:xfrm>
        </p:spPr>
        <p:txBody>
          <a:bodyPr/>
          <a:lstStyle/>
          <a:p>
            <a:r>
              <a:rPr lang="fr-CH" sz="3600" dirty="0">
                <a:latin typeface="Arial Black"/>
              </a:rPr>
              <a:t>Introduction</a:t>
            </a:r>
            <a:endParaRPr lang="en-PL" sz="36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2DAA7-7ED6-F90C-D54C-7D48AA06B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20" y="1452879"/>
            <a:ext cx="11031747" cy="5138989"/>
          </a:xfrm>
        </p:spPr>
        <p:txBody>
          <a:bodyPr vert="horz" lIns="144000" tIns="144000" rIns="144000" bIns="144000" rtlCol="0" anchor="t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sz="3200" dirty="0">
                <a:latin typeface="Arial"/>
                <a:cs typeface="Arial"/>
              </a:rPr>
              <a:t> </a:t>
            </a:r>
            <a:r>
              <a:rPr lang="en-GB" sz="3200" dirty="0">
                <a:latin typeface="Arial"/>
                <a:cs typeface="Arial"/>
              </a:rPr>
              <a:t>Changing role of NSOs - o</a:t>
            </a:r>
            <a:r>
              <a:rPr lang="fr-CH" sz="3200" dirty="0" err="1">
                <a:latin typeface="Arial"/>
                <a:cs typeface="Arial"/>
              </a:rPr>
              <a:t>fficial</a:t>
            </a:r>
            <a:r>
              <a:rPr lang="fr-CH" sz="3200" dirty="0">
                <a:latin typeface="Arial"/>
                <a:cs typeface="Arial"/>
              </a:rPr>
              <a:t> </a:t>
            </a:r>
            <a:r>
              <a:rPr lang="fr-CH" sz="3200" dirty="0" err="1">
                <a:latin typeface="Arial"/>
                <a:cs typeface="Arial"/>
              </a:rPr>
              <a:t>statistics</a:t>
            </a:r>
            <a:r>
              <a:rPr lang="fr-CH" sz="3200" dirty="0">
                <a:latin typeface="Arial"/>
                <a:cs typeface="Arial"/>
              </a:rPr>
              <a:t> and official data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Current challenges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Impact of technology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Statistical quality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Value of official statistics</a:t>
            </a:r>
          </a:p>
          <a:p>
            <a:pPr marL="0" indent="0">
              <a:spcBef>
                <a:spcPts val="0"/>
              </a:spcBef>
              <a:buNone/>
            </a:pPr>
            <a:endParaRPr lang="en-GB" sz="2800" i="1" dirty="0">
              <a:latin typeface="Arial"/>
              <a:cs typeface="Arial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800" i="1" dirty="0">
                <a:latin typeface="Arial"/>
                <a:cs typeface="Arial"/>
              </a:rPr>
              <a:t>Sources: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Future of NSOs</a:t>
            </a: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 (May 2025)</a:t>
            </a:r>
          </a:p>
          <a:p>
            <a:pPr marL="0" indent="0">
              <a:spcBef>
                <a:spcPts val="0"/>
              </a:spcBef>
              <a:buNone/>
            </a:pPr>
            <a:endParaRPr lang="en-GB" sz="2800" u="sng" dirty="0"/>
          </a:p>
          <a:p>
            <a:pPr marL="0" indent="0">
              <a:spcBef>
                <a:spcPts val="0"/>
              </a:spcBef>
              <a:buNone/>
            </a:pPr>
            <a:endParaRPr lang="en-US" sz="28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GB" sz="2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79531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7AB0ED-23A5-B04C-8301-E115131A1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26" y="81775"/>
            <a:ext cx="11497798" cy="892293"/>
          </a:xfrm>
        </p:spPr>
        <p:txBody>
          <a:bodyPr/>
          <a:lstStyle/>
          <a:p>
            <a:r>
              <a:rPr lang="fr-CH" sz="3600" dirty="0" err="1">
                <a:latin typeface="Arial Black"/>
              </a:rPr>
              <a:t>Changing</a:t>
            </a:r>
            <a:r>
              <a:rPr lang="fr-CH" sz="3600" dirty="0">
                <a:latin typeface="Arial Black"/>
              </a:rPr>
              <a:t> </a:t>
            </a:r>
            <a:r>
              <a:rPr lang="fr-CH" sz="3600" dirty="0" err="1">
                <a:latin typeface="Arial Black"/>
              </a:rPr>
              <a:t>role</a:t>
            </a:r>
            <a:r>
              <a:rPr lang="fr-CH" sz="3600" dirty="0">
                <a:latin typeface="Arial Black"/>
              </a:rPr>
              <a:t> of </a:t>
            </a:r>
            <a:r>
              <a:rPr lang="fr-CH" sz="3600" dirty="0" err="1">
                <a:latin typeface="Arial Black"/>
              </a:rPr>
              <a:t>NSOs</a:t>
            </a:r>
            <a:endParaRPr lang="en-PL" sz="36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C61EF-3948-604B-88F3-187F6F998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626" y="1452879"/>
            <a:ext cx="11668461" cy="5323345"/>
          </a:xfrm>
        </p:spPr>
        <p:txBody>
          <a:bodyPr vert="horz" lIns="144000" tIns="144000" rIns="144000" bIns="144000" rtlCol="0" anchor="t">
            <a:noAutofit/>
          </a:bodyPr>
          <a:lstStyle/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Integrated data from different subject areas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Public data governance, ‘once only’ principle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Institutional setting, legislative mandates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Staff and their skills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GB" sz="2800" i="1" dirty="0">
              <a:latin typeface="Arial"/>
              <a:cs typeface="Arial"/>
            </a:endParaRPr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800" i="1" dirty="0">
                <a:latin typeface="Arial"/>
                <a:cs typeface="Arial"/>
              </a:rPr>
              <a:t>Sources: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800" u="sng" dirty="0">
                <a:hlinkClick r:id="rId3"/>
              </a:rPr>
              <a:t>Data stewardship and the role of NSOs in new data ecosystem (2024)</a:t>
            </a:r>
            <a:endParaRPr lang="en-GB" sz="2800" u="sng" dirty="0"/>
          </a:p>
          <a:p>
            <a:pPr marL="0" indent="0">
              <a:lnSpc>
                <a:spcPct val="90000"/>
              </a:lnSpc>
              <a:spcBef>
                <a:spcPts val="300"/>
              </a:spcBef>
              <a:buNone/>
            </a:pPr>
            <a:r>
              <a:rPr lang="en-US" sz="2800" dirty="0">
                <a:ea typeface="Calibri" panose="020F0502020204030204" pitchFamily="34" charset="0"/>
              </a:rPr>
              <a:t>Guidance on Modernizing Statistical Legislation (2019) </a:t>
            </a:r>
            <a:r>
              <a:rPr lang="en-US" sz="2800" dirty="0">
                <a:ea typeface="Calibri" panose="020F0502020204030204" pitchFamily="34" charset="0"/>
                <a:hlinkClick r:id="rId4"/>
              </a:rPr>
              <a:t>English</a:t>
            </a:r>
            <a:r>
              <a:rPr lang="en-US" sz="2800" dirty="0">
                <a:ea typeface="Calibri" panose="020F0502020204030204" pitchFamily="34" charset="0"/>
              </a:rPr>
              <a:t> </a:t>
            </a:r>
            <a:r>
              <a:rPr lang="en-US" sz="2800" dirty="0">
                <a:ea typeface="Calibri" panose="020F0502020204030204" pitchFamily="34" charset="0"/>
                <a:hlinkClick r:id="rId5"/>
              </a:rPr>
              <a:t>Russian</a:t>
            </a:r>
            <a:endParaRPr lang="en-US" sz="2800" dirty="0">
              <a:ea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  <a:spcBef>
                <a:spcPts val="300"/>
              </a:spcBef>
              <a:buNone/>
            </a:pPr>
            <a:r>
              <a:rPr lang="en-US" sz="2800" dirty="0">
                <a:ea typeface="Calibri" panose="020F0502020204030204" pitchFamily="34" charset="0"/>
              </a:rPr>
              <a:t>Generic Statistical Law (2016) </a:t>
            </a:r>
            <a:r>
              <a:rPr lang="en-US" sz="2800" dirty="0">
                <a:ea typeface="Calibri" panose="020F0502020204030204" pitchFamily="34" charset="0"/>
                <a:hlinkClick r:id="rId6"/>
              </a:rPr>
              <a:t>English-French-Russian</a:t>
            </a:r>
            <a:endParaRPr lang="en-US" sz="2800" dirty="0">
              <a:ea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GB" sz="32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9186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7AB0ED-23A5-B04C-8301-E115131A1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26" y="81775"/>
            <a:ext cx="11497798" cy="892293"/>
          </a:xfrm>
        </p:spPr>
        <p:txBody>
          <a:bodyPr/>
          <a:lstStyle/>
          <a:p>
            <a:r>
              <a:rPr lang="fr-CH" sz="3600" dirty="0">
                <a:latin typeface="Arial Black"/>
              </a:rPr>
              <a:t>Statistical </a:t>
            </a:r>
            <a:r>
              <a:rPr lang="fr-CH" sz="3600" dirty="0" err="1">
                <a:latin typeface="Arial Black"/>
              </a:rPr>
              <a:t>quality</a:t>
            </a:r>
            <a:endParaRPr lang="en-PL" sz="36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C61EF-3948-604B-88F3-187F6F998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626" y="1452879"/>
            <a:ext cx="11668461" cy="5323346"/>
          </a:xfrm>
        </p:spPr>
        <p:txBody>
          <a:bodyPr vert="horz" lIns="144000" tIns="144000" rIns="144000" bIns="144000" numCol="1" rtlCol="0" anchor="t">
            <a:noAutofit/>
          </a:bodyPr>
          <a:lstStyle/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Quality dimensions: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GB" sz="3200" dirty="0">
              <a:latin typeface="Arial"/>
              <a:cs typeface="Arial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GB" sz="3200" dirty="0">
              <a:latin typeface="Arial"/>
              <a:cs typeface="Arial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GB" sz="3200" dirty="0">
              <a:latin typeface="Arial"/>
              <a:cs typeface="Arial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GB" sz="1800" dirty="0">
              <a:latin typeface="Arial"/>
              <a:cs typeface="Arial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Other aspects of quality: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GB" sz="2800" dirty="0">
                <a:latin typeface="Arial"/>
                <a:cs typeface="Arial"/>
              </a:rPr>
              <a:t>Cost-efficiency; institutional aspects - </a:t>
            </a:r>
            <a:r>
              <a:rPr lang="en-US" sz="2800" dirty="0"/>
              <a:t>professionalism, integrity, credibility, and legal and organizational environments; quality of inputs and processes</a:t>
            </a:r>
            <a:endParaRPr lang="en-GB" sz="2800" dirty="0">
              <a:latin typeface="Arial"/>
              <a:cs typeface="Arial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E0D8147-5935-E931-A239-611ECB61324E}"/>
              </a:ext>
            </a:extLst>
          </p:cNvPr>
          <p:cNvSpPr txBox="1">
            <a:spLocks/>
          </p:cNvSpPr>
          <p:nvPr/>
        </p:nvSpPr>
        <p:spPr>
          <a:xfrm>
            <a:off x="523539" y="2138679"/>
            <a:ext cx="11668461" cy="23520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144000" tIns="144000" rIns="144000" bIns="144000" numCol="2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318DDE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318DDE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318DDE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318DDE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318DDE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93763" lvl="2" indent="-182563">
              <a:spcBef>
                <a:spcPts val="600"/>
              </a:spcBef>
              <a:spcAft>
                <a:spcPts val="600"/>
              </a:spcAft>
            </a:pPr>
            <a:r>
              <a:rPr lang="en-GB" sz="2800" dirty="0">
                <a:latin typeface="Arial"/>
                <a:cs typeface="Arial"/>
              </a:rPr>
              <a:t> Relevance</a:t>
            </a:r>
          </a:p>
          <a:p>
            <a:pPr marL="893763" lvl="2" indent="-182563">
              <a:spcBef>
                <a:spcPts val="600"/>
              </a:spcBef>
              <a:spcAft>
                <a:spcPts val="600"/>
              </a:spcAft>
            </a:pPr>
            <a:r>
              <a:rPr lang="en-GB" sz="2800" dirty="0">
                <a:latin typeface="Arial"/>
                <a:cs typeface="Arial"/>
              </a:rPr>
              <a:t> Accuracy</a:t>
            </a:r>
          </a:p>
          <a:p>
            <a:pPr marL="893763" lvl="2" indent="-182563">
              <a:spcBef>
                <a:spcPts val="600"/>
              </a:spcBef>
              <a:spcAft>
                <a:spcPts val="600"/>
              </a:spcAft>
            </a:pPr>
            <a:r>
              <a:rPr lang="en-GB" sz="2800" dirty="0">
                <a:latin typeface="Arial"/>
                <a:cs typeface="Arial"/>
              </a:rPr>
              <a:t> Timeliness </a:t>
            </a:r>
          </a:p>
          <a:p>
            <a:pPr marL="893763" lvl="3" indent="-182563">
              <a:spcBef>
                <a:spcPts val="600"/>
              </a:spcBef>
              <a:spcAft>
                <a:spcPts val="600"/>
              </a:spcAft>
            </a:pPr>
            <a:r>
              <a:rPr lang="en-GB" sz="2800" dirty="0">
                <a:latin typeface="Arial"/>
                <a:cs typeface="Arial"/>
              </a:rPr>
              <a:t> Punctuality </a:t>
            </a:r>
          </a:p>
          <a:p>
            <a:pPr marL="263525" lvl="1" indent="-263525">
              <a:spcBef>
                <a:spcPts val="600"/>
              </a:spcBef>
              <a:spcAft>
                <a:spcPts val="600"/>
              </a:spcAft>
            </a:pPr>
            <a:r>
              <a:rPr lang="en-GB" sz="2800" dirty="0">
                <a:latin typeface="Arial"/>
                <a:cs typeface="Arial"/>
              </a:rPr>
              <a:t>Accessibility</a:t>
            </a:r>
          </a:p>
          <a:p>
            <a:pPr marL="263525" lvl="1" indent="-263525">
              <a:spcBef>
                <a:spcPts val="600"/>
              </a:spcBef>
              <a:spcAft>
                <a:spcPts val="600"/>
              </a:spcAft>
            </a:pPr>
            <a:r>
              <a:rPr lang="en-GB" sz="2800" dirty="0">
                <a:latin typeface="Arial"/>
                <a:cs typeface="Arial"/>
              </a:rPr>
              <a:t>Clarity/Interpretability</a:t>
            </a:r>
          </a:p>
          <a:p>
            <a:pPr marL="263525" lvl="1" indent="-263525">
              <a:spcBef>
                <a:spcPts val="600"/>
              </a:spcBef>
              <a:spcAft>
                <a:spcPts val="600"/>
              </a:spcAft>
            </a:pPr>
            <a:r>
              <a:rPr lang="en-GB" sz="2800" dirty="0">
                <a:latin typeface="Arial"/>
                <a:cs typeface="Arial"/>
              </a:rPr>
              <a:t>Comparability/Coherence</a:t>
            </a:r>
          </a:p>
        </p:txBody>
      </p:sp>
    </p:spTree>
    <p:extLst>
      <p:ext uri="{BB962C8B-B14F-4D97-AF65-F5344CB8AC3E}">
        <p14:creationId xmlns:p14="http://schemas.microsoft.com/office/powerpoint/2010/main" val="2477079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C8373-E726-C1B5-4E47-EC51706AF0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9F099A3-82BE-FEC7-4C7D-E3345FD0C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26" y="81775"/>
            <a:ext cx="11497798" cy="892293"/>
          </a:xfrm>
        </p:spPr>
        <p:txBody>
          <a:bodyPr/>
          <a:lstStyle/>
          <a:p>
            <a:r>
              <a:rPr lang="fr-CH" sz="3600" dirty="0">
                <a:latin typeface="Arial Black"/>
              </a:rPr>
              <a:t>Multi-source official </a:t>
            </a:r>
            <a:r>
              <a:rPr lang="fr-CH" sz="3600" dirty="0" err="1">
                <a:latin typeface="Arial Black"/>
              </a:rPr>
              <a:t>statistics</a:t>
            </a:r>
            <a:endParaRPr lang="en-PL" sz="36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E740E3-68CB-2242-8435-6326EC2A4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936" y="1452879"/>
            <a:ext cx="11497798" cy="5098045"/>
          </a:xfrm>
        </p:spPr>
        <p:txBody>
          <a:bodyPr vert="horz" lIns="144000" tIns="144000" rIns="144000" bIns="144000" rtlCol="0" anchor="t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Change to the way statistics is produced: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Access to administrative registers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Access to privately held data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3200" dirty="0">
                <a:latin typeface="Arial"/>
                <a:cs typeface="Arial"/>
              </a:rPr>
              <a:t>=&gt; multi-source official statistics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Innovations in survey-taking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GB" sz="2800" i="1" dirty="0">
              <a:latin typeface="Arial"/>
              <a:cs typeface="Arial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800" i="1" dirty="0">
                <a:latin typeface="Arial"/>
                <a:cs typeface="Arial"/>
              </a:rPr>
              <a:t>Sources: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800" dirty="0">
                <a:latin typeface="Arial"/>
                <a:cs typeface="Arial"/>
                <a:hlinkClick r:id="rId3"/>
              </a:rPr>
              <a:t>HLG-MOS project ‘Road map to multi-source statistics’ </a:t>
            </a:r>
            <a:r>
              <a:rPr lang="en-GB" sz="2800" dirty="0">
                <a:latin typeface="Arial"/>
                <a:cs typeface="Arial"/>
              </a:rPr>
              <a:t>(2025)</a:t>
            </a:r>
          </a:p>
        </p:txBody>
      </p:sp>
    </p:spTree>
    <p:extLst>
      <p:ext uri="{BB962C8B-B14F-4D97-AF65-F5344CB8AC3E}">
        <p14:creationId xmlns:p14="http://schemas.microsoft.com/office/powerpoint/2010/main" val="3879017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2E3385-AACF-889F-ED53-ED188FB41C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285A5D2-D94D-4323-3BDE-11E592A6C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26" y="81775"/>
            <a:ext cx="11497798" cy="892293"/>
          </a:xfrm>
        </p:spPr>
        <p:txBody>
          <a:bodyPr/>
          <a:lstStyle/>
          <a:p>
            <a:r>
              <a:rPr lang="en-US" sz="3600" dirty="0">
                <a:latin typeface="Arial Black"/>
              </a:rPr>
              <a:t>Statistical quality in the current environment</a:t>
            </a:r>
            <a:endParaRPr lang="en-US" sz="36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BCA2BC-FCA6-39CD-EBAA-92B1FC303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626" y="1246909"/>
            <a:ext cx="11668461" cy="5529316"/>
          </a:xfrm>
        </p:spPr>
        <p:txBody>
          <a:bodyPr vert="horz" lIns="144000" tIns="144000" rIns="144000" bIns="144000" numCol="1" rtlCol="0" anchor="t">
            <a:noAutofit/>
          </a:bodyPr>
          <a:lstStyle/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Non-traditional data sources:</a:t>
            </a:r>
          </a:p>
          <a:p>
            <a:pPr lvl="2">
              <a:spcBef>
                <a:spcPts val="0"/>
              </a:spcBef>
            </a:pPr>
            <a:r>
              <a:rPr lang="en-GB" sz="3200" dirty="0">
                <a:latin typeface="Arial"/>
                <a:cs typeface="Arial"/>
              </a:rPr>
              <a:t> Administrative data</a:t>
            </a:r>
          </a:p>
          <a:p>
            <a:pPr lvl="2">
              <a:spcBef>
                <a:spcPts val="0"/>
              </a:spcBef>
            </a:pPr>
            <a:r>
              <a:rPr lang="en-GB" sz="3200" dirty="0">
                <a:latin typeface="Arial"/>
                <a:cs typeface="Arial"/>
              </a:rPr>
              <a:t> Big data</a:t>
            </a:r>
          </a:p>
          <a:p>
            <a:pPr lvl="2">
              <a:spcBef>
                <a:spcPts val="0"/>
              </a:spcBef>
            </a:pPr>
            <a:r>
              <a:rPr lang="en-GB" sz="3200" dirty="0">
                <a:latin typeface="Arial"/>
                <a:cs typeface="Arial"/>
              </a:rPr>
              <a:t> Geospatial data</a:t>
            </a:r>
          </a:p>
          <a:p>
            <a:pPr lvl="2">
              <a:spcBef>
                <a:spcPts val="0"/>
              </a:spcBef>
            </a:pPr>
            <a:r>
              <a:rPr lang="en-GB" sz="3200" dirty="0">
                <a:latin typeface="Arial"/>
                <a:cs typeface="Arial"/>
              </a:rPr>
              <a:t> AI – not a source but influencing the sources and their use</a:t>
            </a:r>
          </a:p>
          <a:p>
            <a:pPr marL="0" indent="0">
              <a:spcBef>
                <a:spcPts val="0"/>
              </a:spcBef>
              <a:buNone/>
            </a:pPr>
            <a:endParaRPr lang="en-GB" sz="1200" i="1" dirty="0">
              <a:latin typeface="Arial"/>
              <a:cs typeface="Arial"/>
            </a:endParaRP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3200" i="1" dirty="0">
                <a:latin typeface="Arial"/>
                <a:cs typeface="Arial"/>
              </a:rPr>
              <a:t>Sources: 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dirty="0">
                <a:hlinkClick r:id="rId3"/>
              </a:rPr>
              <a:t>Guidelines for assessing the quality of administrative sources for use in censuses (2021)</a:t>
            </a:r>
            <a:endParaRPr lang="en-US" sz="2800" dirty="0"/>
          </a:p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dirty="0">
                <a:hlinkClick r:id="rId4"/>
              </a:rPr>
              <a:t>A Suggested Framework for the Quality of Big Data (2014)</a:t>
            </a:r>
            <a:endParaRPr lang="en-GB" sz="2800" dirty="0"/>
          </a:p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800" dirty="0">
                <a:solidFill>
                  <a:srgbClr val="0066CC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Generative AI for Official Statistics (2025</a:t>
            </a:r>
            <a:r>
              <a:rPr lang="en-GB" sz="2800" dirty="0">
                <a:solidFill>
                  <a:srgbClr val="0066CC"/>
                </a:solidFill>
              </a:rPr>
              <a:t>)</a:t>
            </a:r>
            <a:endParaRPr lang="en-GB" sz="2800" dirty="0">
              <a:solidFill>
                <a:srgbClr val="0066CC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9755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C683F2-3C72-6B07-33CA-AFC802F4D2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E42FA0F-8DA6-3CC9-CA98-78545D764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26" y="81775"/>
            <a:ext cx="11497798" cy="892293"/>
          </a:xfrm>
        </p:spPr>
        <p:txBody>
          <a:bodyPr/>
          <a:lstStyle/>
          <a:p>
            <a:r>
              <a:rPr lang="fr-CH" sz="3600" dirty="0">
                <a:latin typeface="Arial Black"/>
              </a:rPr>
              <a:t>New technologies</a:t>
            </a:r>
            <a:endParaRPr lang="en-PL" sz="36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9EC20-F3C2-6986-B19A-0EE6AFCC0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20" y="1160061"/>
            <a:ext cx="11031747" cy="5616164"/>
          </a:xfrm>
        </p:spPr>
        <p:txBody>
          <a:bodyPr vert="horz" lIns="144000" tIns="144000" rIns="144000" bIns="144000" rtlCol="0" anchor="t"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3200" dirty="0">
                <a:latin typeface="Arial"/>
                <a:cs typeface="Arial"/>
              </a:rPr>
              <a:t> </a:t>
            </a:r>
            <a:r>
              <a:rPr lang="en-GB" sz="2800" dirty="0">
                <a:latin typeface="Arial"/>
                <a:cs typeface="Arial"/>
              </a:rPr>
              <a:t>AI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800" dirty="0">
                <a:latin typeface="Arial"/>
                <a:cs typeface="Arial"/>
              </a:rPr>
              <a:t> </a:t>
            </a:r>
            <a:r>
              <a:rPr lang="en-GB" sz="2400" dirty="0">
                <a:latin typeface="Arial"/>
                <a:cs typeface="Arial"/>
              </a:rPr>
              <a:t>Making data processing more effective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latin typeface="Arial"/>
                <a:cs typeface="Arial"/>
              </a:rPr>
              <a:t> Changing how information is consumed in society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800" dirty="0">
                <a:latin typeface="Arial"/>
                <a:cs typeface="Arial"/>
              </a:rPr>
              <a:t> Open source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800" dirty="0">
                <a:latin typeface="Arial"/>
                <a:cs typeface="Arial"/>
              </a:rPr>
              <a:t> </a:t>
            </a:r>
            <a:r>
              <a:rPr lang="en-GB" sz="2400" dirty="0">
                <a:latin typeface="Arial"/>
                <a:cs typeface="Arial"/>
              </a:rPr>
              <a:t>NSOs changing their internal system (transitioning to R or python)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latin typeface="Arial"/>
                <a:cs typeface="Arial"/>
              </a:rPr>
              <a:t> NSOs developing solutions together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800" i="1" dirty="0">
                <a:latin typeface="Arial"/>
                <a:cs typeface="Arial"/>
              </a:rPr>
              <a:t>Sources: </a:t>
            </a:r>
            <a:r>
              <a:rPr lang="en-GB" sz="2400" dirty="0">
                <a:latin typeface="Arial"/>
                <a:cs typeface="Arial"/>
                <a:hlinkClick r:id="rId3"/>
              </a:rPr>
              <a:t>HLG-MOS LinkedIn page</a:t>
            </a:r>
            <a:r>
              <a:rPr lang="en-GB" sz="2400" dirty="0">
                <a:latin typeface="Arial"/>
                <a:cs typeface="Arial"/>
              </a:rPr>
              <a:t>; </a:t>
            </a:r>
            <a:r>
              <a:rPr lang="en-GB" sz="2400" dirty="0">
                <a:latin typeface="Arial"/>
                <a:cs typeface="Arial"/>
                <a:hlinkClick r:id="rId4"/>
              </a:rPr>
              <a:t>HLG-MOS web page</a:t>
            </a:r>
            <a:endParaRPr lang="en-GB" sz="2800" dirty="0">
              <a:latin typeface="Arial"/>
              <a:cs typeface="Arial"/>
            </a:endParaRP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2400" u="sng" dirty="0">
                <a:hlinkClick r:id="rId5"/>
              </a:rPr>
              <a:t>ML for Official Statistics (2022)</a:t>
            </a:r>
            <a:r>
              <a:rPr lang="en-GB" sz="2400" dirty="0">
                <a:hlinkClick r:id="rId5"/>
              </a:rPr>
              <a:t> </a:t>
            </a:r>
            <a:endParaRPr lang="en-GB" sz="2400" dirty="0"/>
          </a:p>
          <a:p>
            <a:pPr>
              <a:lnSpc>
                <a:spcPct val="80000"/>
              </a:lnSpc>
            </a:pPr>
            <a:r>
              <a:rPr lang="en-GB" sz="2400" u="sng" dirty="0">
                <a:hlinkClick r:id="rId6"/>
              </a:rPr>
              <a:t>LLM for Official Statistics (2023</a:t>
            </a:r>
            <a:r>
              <a:rPr lang="en-GB" sz="2400" u="sng" dirty="0"/>
              <a:t>)</a:t>
            </a:r>
            <a:endParaRPr lang="en-GB" sz="2400" dirty="0"/>
          </a:p>
          <a:p>
            <a:pPr>
              <a:lnSpc>
                <a:spcPct val="80000"/>
              </a:lnSpc>
            </a:pPr>
            <a:r>
              <a:rPr lang="en-GB" sz="2400" dirty="0"/>
              <a:t>Generative AI for Official Statistics (2025 – to come out soon)</a:t>
            </a:r>
          </a:p>
          <a:p>
            <a:pPr>
              <a:lnSpc>
                <a:spcPct val="80000"/>
              </a:lnSpc>
            </a:pPr>
            <a:r>
              <a:rPr lang="en-GB" sz="2400" u="sng" dirty="0">
                <a:hlinkClick r:id="rId7"/>
              </a:rPr>
              <a:t>Guiding Principles for Statistical Open Source Software (2025)</a:t>
            </a:r>
            <a:r>
              <a:rPr lang="en-GB" sz="2400" dirty="0"/>
              <a:t> </a:t>
            </a:r>
          </a:p>
          <a:p>
            <a:pPr>
              <a:lnSpc>
                <a:spcPct val="80000"/>
              </a:lnSpc>
            </a:pPr>
            <a:r>
              <a:rPr lang="en-GB" sz="2400" u="sng" dirty="0">
                <a:hlinkClick r:id="rId8"/>
              </a:rPr>
              <a:t>Statistical Open Source Software (2025)</a:t>
            </a:r>
            <a:endParaRPr lang="en-GB" sz="24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GB" sz="2800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5878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C8373-E726-C1B5-4E47-EC51706AF0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9F099A3-82BE-FEC7-4C7D-E3345FD0C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26" y="81775"/>
            <a:ext cx="11497798" cy="892293"/>
          </a:xfrm>
        </p:spPr>
        <p:txBody>
          <a:bodyPr/>
          <a:lstStyle/>
          <a:p>
            <a:r>
              <a:rPr lang="fr-CH" sz="3600" dirty="0">
                <a:latin typeface="Arial Black"/>
              </a:rPr>
              <a:t>Value of official </a:t>
            </a:r>
            <a:r>
              <a:rPr lang="fr-CH" sz="3600" dirty="0" err="1">
                <a:latin typeface="Arial Black"/>
              </a:rPr>
              <a:t>statistics</a:t>
            </a:r>
            <a:endParaRPr lang="en-PL" sz="36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E740E3-68CB-2242-8435-6326EC2A48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936" y="1452879"/>
            <a:ext cx="11497798" cy="5098045"/>
          </a:xfrm>
        </p:spPr>
        <p:txBody>
          <a:bodyPr vert="horz" lIns="144000" tIns="144000" rIns="144000" bIns="144000" rtlCol="0" anchor="t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‘Lifeblood of decision-making and raw material for accountability’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Key advantages of official statistics: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Trusted because they are impartial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Following international standards =&gt; comparability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Based on evidence: survey and administrative data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Global network of experts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Benefits outweigh the costs – efficient use of resources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2800" i="1" dirty="0">
                <a:latin typeface="Arial"/>
                <a:cs typeface="Arial"/>
              </a:rPr>
              <a:t>Sources:</a:t>
            </a:r>
          </a:p>
          <a:p>
            <a:pPr marL="0" indent="0">
              <a:spcBef>
                <a:spcPts val="600"/>
              </a:spcBef>
              <a:spcAft>
                <a:spcPts val="100"/>
              </a:spcAft>
              <a:buNone/>
            </a:pPr>
            <a:r>
              <a:rPr lang="en-US" sz="2400" dirty="0">
                <a:latin typeface="Arial"/>
                <a:cs typeface="Arial"/>
                <a:hlinkClick r:id="rId3"/>
              </a:rPr>
              <a:t>Recommendations for Promoting, Measuring and Communicating the Value of Official Statistics </a:t>
            </a:r>
            <a:r>
              <a:rPr lang="en-US" sz="2400" dirty="0">
                <a:latin typeface="Arial"/>
                <a:cs typeface="Arial"/>
              </a:rPr>
              <a:t>(2018) </a:t>
            </a:r>
            <a:r>
              <a:rPr lang="en-US" sz="2400" dirty="0">
                <a:latin typeface="Arial"/>
                <a:cs typeface="Arial"/>
                <a:hlinkClick r:id="rId4"/>
              </a:rPr>
              <a:t>English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>
                <a:latin typeface="Arial"/>
                <a:cs typeface="Arial"/>
                <a:hlinkClick r:id="rId5"/>
              </a:rPr>
              <a:t>French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>
                <a:latin typeface="Arial"/>
                <a:cs typeface="Arial"/>
                <a:hlinkClick r:id="rId6"/>
              </a:rPr>
              <a:t>Russian</a:t>
            </a:r>
            <a:endParaRPr lang="en-US" sz="2400" dirty="0">
              <a:latin typeface="Arial"/>
              <a:cs typeface="Arial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400" dirty="0">
                <a:latin typeface="Arial"/>
                <a:cs typeface="Arial"/>
                <a:hlinkClick r:id="rId7"/>
              </a:rPr>
              <a:t>Measuring the value of official statistics</a:t>
            </a:r>
            <a:r>
              <a:rPr lang="en-GB" sz="2400" dirty="0">
                <a:latin typeface="Arial"/>
                <a:cs typeface="Arial"/>
              </a:rPr>
              <a:t> (2022)</a:t>
            </a:r>
            <a:endParaRPr lang="en-GB" sz="2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9681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7AB0ED-23A5-B04C-8301-E115131A1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26" y="81775"/>
            <a:ext cx="11497798" cy="892293"/>
          </a:xfrm>
        </p:spPr>
        <p:txBody>
          <a:bodyPr/>
          <a:lstStyle/>
          <a:p>
            <a:r>
              <a:rPr lang="fr-CH" sz="3600" dirty="0">
                <a:latin typeface="Arial Black"/>
              </a:rPr>
              <a:t>Sources on </a:t>
            </a:r>
            <a:r>
              <a:rPr lang="fr-CH" sz="3600" dirty="0" err="1">
                <a:latin typeface="Arial Black"/>
              </a:rPr>
              <a:t>access</a:t>
            </a:r>
            <a:r>
              <a:rPr lang="fr-CH" sz="3600" dirty="0">
                <a:latin typeface="Arial Black"/>
              </a:rPr>
              <a:t> to admin data</a:t>
            </a:r>
            <a:endParaRPr lang="en-PL" sz="36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C61EF-3948-604B-88F3-187F6F998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677" y="1228028"/>
            <a:ext cx="11243353" cy="5382634"/>
          </a:xfrm>
        </p:spPr>
        <p:txBody>
          <a:bodyPr vert="horz" lIns="144000" tIns="144000" rIns="144000" bIns="144000" rtlCol="0" anchor="t">
            <a:no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Hard-to reach groups in administrative sources (2023, in-depth review) 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English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Russian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Guidelines for assessing the quality of administrative sources for use in censuses (2021) 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5"/>
              </a:rPr>
              <a:t>English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6"/>
              </a:rPr>
              <a:t>Russian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Guidelines on the use of registers and administrative data for population and housing censuses (2018) 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7"/>
              </a:rPr>
              <a:t>English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8"/>
              </a:rPr>
              <a:t>Russian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Guidelines on the use of statistical business registers for business demography and entrepreneurship statistics (2019) 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9"/>
              </a:rPr>
              <a:t>English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300"/>
              </a:spcBef>
            </a:pP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Guidelines on Statistical Business Registers (2015) 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10"/>
              </a:rPr>
              <a:t>English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11"/>
              </a:rPr>
              <a:t>Russian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609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39ac8e3-0f08-4b7d-bd41-28055cb5e628">
      <Terms xmlns="http://schemas.microsoft.com/office/infopath/2007/PartnerControls"/>
    </lcf76f155ced4ddcb4097134ff3c332f>
    <TaxCatchAll xmlns="985ec44e-1bab-4c0b-9df0-6ba128686fc9" xsi:nil="true"/>
    <TaxKeywordTaxHTField xmlns="dd774590-caf2-40ff-b04f-1e20d86f2c70">
      <Terms xmlns="http://schemas.microsoft.com/office/infopath/2007/PartnerControls"/>
    </TaxKeywordTaxHTField>
    <Category xmlns="c39ac8e3-0f08-4b7d-bd41-28055cb5e62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00F2F1E960B64FAC22A58E2A2AE8B9" ma:contentTypeVersion="36" ma:contentTypeDescription="Create a new document." ma:contentTypeScope="" ma:versionID="515054db7170eb5b51dbe39856ad15bb">
  <xsd:schema xmlns:xsd="http://www.w3.org/2001/XMLSchema" xmlns:xs="http://www.w3.org/2001/XMLSchema" xmlns:p="http://schemas.microsoft.com/office/2006/metadata/properties" xmlns:ns2="dd774590-caf2-40ff-b04f-1e20d86f2c70" xmlns:ns3="c39ac8e3-0f08-4b7d-bd41-28055cb5e628" xmlns:ns4="985ec44e-1bab-4c0b-9df0-6ba128686fc9" targetNamespace="http://schemas.microsoft.com/office/2006/metadata/properties" ma:root="true" ma:fieldsID="93addf53ad34c8273aa7024e06a8b214" ns2:_="" ns3:_="" ns4:_="">
    <xsd:import namespace="dd774590-caf2-40ff-b04f-1e20d86f2c70"/>
    <xsd:import namespace="c39ac8e3-0f08-4b7d-bd41-28055cb5e628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2:SharedWithUsers" minOccurs="0"/>
                <xsd:element ref="ns2:SharedWithDetails" minOccurs="0"/>
                <xsd:element ref="ns3:MediaServiceLocation" minOccurs="0"/>
                <xsd:element ref="ns2:TaxKeywordTaxHTField" minOccurs="0"/>
                <xsd:element ref="ns4:TaxCatchAll" minOccurs="0"/>
                <xsd:element ref="ns3:Category" minOccurs="0"/>
                <xsd:element ref="ns3:MediaLengthInSeconds" minOccurs="0"/>
                <xsd:element ref="ns3:lcf76f155ced4ddcb4097134ff3c332f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774590-caf2-40ff-b04f-1e20d86f2c7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hidden="true" ma:internalName="SharedWithDetails" ma:readOnly="true">
      <xsd:simpleType>
        <xsd:restriction base="dms:Note"/>
      </xsd:simple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78175662-8596-484a-92c7-351d01561e22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9ac8e3-0f08-4b7d-bd41-28055cb5e6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9" nillable="true" ma:displayName="KeyPoints" ma:hidden="true" ma:internalName="MediaServiceKeyPoints" ma:readOnly="true">
      <xsd:simpleType>
        <xsd:restriction base="dms:Note"/>
      </xsd:simpleType>
    </xsd:element>
    <xsd:element name="MediaServiceAutoTags" ma:index="10" nillable="true" ma:displayName="Tags" ma:description="" ma:hidden="true" ma:indexed="true" ma:internalName="MediaServiceAutoTags" ma:readOnly="true">
      <xsd:simpleType>
        <xsd:restriction base="dms:Text"/>
      </xsd:simpleType>
    </xsd:element>
    <xsd:element name="MediaServiceOCR" ma:index="11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hidden="true" ma:internalName="MediaServiceLocation" ma:readOnly="true">
      <xsd:simpleType>
        <xsd:restriction base="dms:Text"/>
      </xsd:simpleType>
    </xsd:element>
    <xsd:element name="Category" ma:index="24" nillable="true" ma:displayName="Category" ma:format="Dropdown" ma:internalName="Category">
      <xsd:simpleType>
        <xsd:restriction base="dms:Text">
          <xsd:maxLength value="255"/>
        </xsd:restriction>
      </xsd:simpleType>
    </xsd:element>
    <xsd:element name="MediaLengthInSeconds" ma:index="2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9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e719dce3-84fe-4056-94cd-88c297797000}" ma:internalName="TaxCatchAll" ma:readOnly="false" ma:showField="CatchAllData" ma:web="dd774590-caf2-40ff-b04f-1e20d86f2c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 ma:index="23" ma:displayName="Subject"/>
        <xsd:element ref="dc:description" minOccurs="0" maxOccurs="1" ma:index="25" ma:displayName="Comments"/>
        <xsd:element name="keywords" minOccurs="0" maxOccurs="1" type="xsd:string"/>
        <xsd:element ref="dc:language" minOccurs="0" maxOccurs="1"/>
        <xsd:element name="category" minOccurs="0" maxOccurs="1" type="xsd:string" ma:index="26" ma:displayName="Category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9F3ADE-9FE1-4C81-B1F5-CDB45F98E1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CD7B164-61BE-4654-BF70-B645B0F28013}">
  <ds:schemaRefs>
    <ds:schemaRef ds:uri="http://purl.org/dc/terms/"/>
    <ds:schemaRef ds:uri="985ec44e-1bab-4c0b-9df0-6ba128686fc9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c39ac8e3-0f08-4b7d-bd41-28055cb5e628"/>
    <ds:schemaRef ds:uri="http://purl.org/dc/elements/1.1/"/>
    <ds:schemaRef ds:uri="http://schemas.microsoft.com/office/2006/metadata/properties"/>
    <ds:schemaRef ds:uri="dd774590-caf2-40ff-b04f-1e20d86f2c70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73D748A-2DE9-47ED-BAC5-5A3C291DC9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774590-caf2-40ff-b04f-1e20d86f2c70"/>
    <ds:schemaRef ds:uri="c39ac8e3-0f08-4b7d-bd41-28055cb5e628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8b77875e-5908-45a0-9cb4-dec9ae074618}" enabled="1" method="Privileged" siteId="{0f9e35db-544f-4f60-bdcc-5ea416e6dc70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22991</TotalTime>
  <Words>581</Words>
  <Application>Microsoft Office PowerPoint</Application>
  <PresentationFormat>Widescreen</PresentationFormat>
  <Paragraphs>109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Arial Black</vt:lpstr>
      <vt:lpstr>Calibri</vt:lpstr>
      <vt:lpstr>Calibri Light</vt:lpstr>
      <vt:lpstr>Times New Roman</vt:lpstr>
      <vt:lpstr>Wingdings</vt:lpstr>
      <vt:lpstr>Office Theme</vt:lpstr>
      <vt:lpstr>PowerPoint Presentation</vt:lpstr>
      <vt:lpstr>Introduction</vt:lpstr>
      <vt:lpstr>Changing role of NSOs</vt:lpstr>
      <vt:lpstr>Statistical quality</vt:lpstr>
      <vt:lpstr>Multi-source official statistics</vt:lpstr>
      <vt:lpstr>Statistical quality in the current environment</vt:lpstr>
      <vt:lpstr>New technologies</vt:lpstr>
      <vt:lpstr>Value of official statistics</vt:lpstr>
      <vt:lpstr>Sources on access to admin data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Tiina Luige</dc:creator>
  <cp:lastModifiedBy>Tiina Luige</cp:lastModifiedBy>
  <cp:revision>19</cp:revision>
  <cp:lastPrinted>2025-09-21T15:20:10Z</cp:lastPrinted>
  <dcterms:created xsi:type="dcterms:W3CDTF">2024-08-30T10:13:39Z</dcterms:created>
  <dcterms:modified xsi:type="dcterms:W3CDTF">2025-11-02T11:20:33Z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axKeyword">
    <vt:lpwstr/>
  </property>
  <property fmtid="{D5CDD505-2E9C-101B-9397-08002B2CF9AE}" pid="3" name="ContentTypeId">
    <vt:lpwstr>0x010100AC00F2F1E960B64FAC22A58E2A2AE8B9</vt:lpwstr>
  </property>
  <property fmtid="{D5CDD505-2E9C-101B-9397-08002B2CF9AE}" pid="4" name="MediaServiceImageTags">
    <vt:lpwstr/>
  </property>
</Properties>
</file>